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390" r:id="rId1"/>
  </p:sldMasterIdLst>
  <p:notesMasterIdLst>
    <p:notesMasterId r:id="rId32"/>
  </p:notesMasterIdLst>
  <p:handoutMasterIdLst>
    <p:handoutMasterId r:id="rId33"/>
  </p:handoutMasterIdLst>
  <p:sldIdLst>
    <p:sldId id="312" r:id="rId2"/>
    <p:sldId id="455" r:id="rId3"/>
    <p:sldId id="456" r:id="rId4"/>
    <p:sldId id="457" r:id="rId5"/>
    <p:sldId id="458" r:id="rId6"/>
    <p:sldId id="459" r:id="rId7"/>
    <p:sldId id="294" r:id="rId8"/>
    <p:sldId id="367" r:id="rId9"/>
    <p:sldId id="306" r:id="rId10"/>
    <p:sldId id="308" r:id="rId11"/>
    <p:sldId id="324" r:id="rId12"/>
    <p:sldId id="271" r:id="rId13"/>
    <p:sldId id="259" r:id="rId14"/>
    <p:sldId id="260" r:id="rId15"/>
    <p:sldId id="289" r:id="rId16"/>
    <p:sldId id="473" r:id="rId17"/>
    <p:sldId id="474" r:id="rId18"/>
    <p:sldId id="471" r:id="rId19"/>
    <p:sldId id="467" r:id="rId20"/>
    <p:sldId id="476" r:id="rId21"/>
    <p:sldId id="478" r:id="rId22"/>
    <p:sldId id="479" r:id="rId23"/>
    <p:sldId id="480" r:id="rId24"/>
    <p:sldId id="482" r:id="rId25"/>
    <p:sldId id="481" r:id="rId26"/>
    <p:sldId id="485" r:id="rId27"/>
    <p:sldId id="486" r:id="rId28"/>
    <p:sldId id="483" r:id="rId29"/>
    <p:sldId id="484" r:id="rId30"/>
    <p:sldId id="370" r:id="rId31"/>
  </p:sldIdLst>
  <p:sldSz cx="9144000" cy="6858000" type="screen4x3"/>
  <p:notesSz cx="7104063" cy="10234613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928E"/>
    <a:srgbClr val="4AACA7"/>
    <a:srgbClr val="BFDAE3"/>
    <a:srgbClr val="5C6A4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 autoAdjust="0"/>
    <p:restoredTop sz="94674"/>
  </p:normalViewPr>
  <p:slideViewPr>
    <p:cSldViewPr>
      <p:cViewPr varScale="1">
        <p:scale>
          <a:sx n="74" d="100"/>
          <a:sy n="74" d="100"/>
        </p:scale>
        <p:origin x="3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E97DBC-F079-40BF-9033-5416A47AC317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662C31BB-B1EA-4AB6-BD48-4F3410211FE7}">
      <dgm:prSet phldrT="[Texto]"/>
      <dgm:spPr/>
      <dgm:t>
        <a:bodyPr/>
        <a:lstStyle/>
        <a:p>
          <a:r>
            <a:rPr lang="pt-BR" b="0" dirty="0"/>
            <a:t>Integração regional</a:t>
          </a:r>
        </a:p>
      </dgm:t>
    </dgm:pt>
    <dgm:pt modelId="{761E5E6C-70A5-494E-8A43-EB5AFEDDA88E}" type="parTrans" cxnId="{09567309-E190-4178-84AE-906C169A3531}">
      <dgm:prSet/>
      <dgm:spPr/>
      <dgm:t>
        <a:bodyPr/>
        <a:lstStyle/>
        <a:p>
          <a:endParaRPr lang="pt-BR"/>
        </a:p>
      </dgm:t>
    </dgm:pt>
    <dgm:pt modelId="{0B133606-0D2A-45A8-B743-BB9D1A1ADC46}" type="sibTrans" cxnId="{09567309-E190-4178-84AE-906C169A3531}">
      <dgm:prSet/>
      <dgm:spPr/>
      <dgm:t>
        <a:bodyPr/>
        <a:lstStyle/>
        <a:p>
          <a:endParaRPr lang="pt-BR"/>
        </a:p>
      </dgm:t>
    </dgm:pt>
    <dgm:pt modelId="{E5F29973-82D7-4843-8848-28F2CA2305E1}">
      <dgm:prSet phldrT="[Texto]"/>
      <dgm:spPr/>
      <dgm:t>
        <a:bodyPr/>
        <a:lstStyle/>
        <a:p>
          <a:r>
            <a:rPr lang="pt-BR" b="0" dirty="0"/>
            <a:t>Internacionalização</a:t>
          </a:r>
        </a:p>
      </dgm:t>
    </dgm:pt>
    <dgm:pt modelId="{C0D8110D-DDDB-4B95-AEC0-08B928EDA79C}" type="parTrans" cxnId="{270CC34A-0038-4C8E-AADE-DBF272805B10}">
      <dgm:prSet/>
      <dgm:spPr/>
      <dgm:t>
        <a:bodyPr/>
        <a:lstStyle/>
        <a:p>
          <a:endParaRPr lang="pt-BR"/>
        </a:p>
      </dgm:t>
    </dgm:pt>
    <dgm:pt modelId="{C041D404-BFC6-43E5-AB9F-40D7617C68E0}" type="sibTrans" cxnId="{270CC34A-0038-4C8E-AADE-DBF272805B10}">
      <dgm:prSet/>
      <dgm:spPr/>
      <dgm:t>
        <a:bodyPr/>
        <a:lstStyle/>
        <a:p>
          <a:endParaRPr lang="pt-BR"/>
        </a:p>
      </dgm:t>
    </dgm:pt>
    <dgm:pt modelId="{D7CBFA7A-A220-4BEB-88CE-A47472D908B9}">
      <dgm:prSet phldrT="[Texto]"/>
      <dgm:spPr/>
      <dgm:t>
        <a:bodyPr/>
        <a:lstStyle/>
        <a:p>
          <a:r>
            <a:rPr lang="pt-BR" b="0" dirty="0"/>
            <a:t>Consistência do programa</a:t>
          </a:r>
        </a:p>
      </dgm:t>
    </dgm:pt>
    <dgm:pt modelId="{97BD4FFE-84A8-4D0B-9BE9-A558E07DE3EC}" type="parTrans" cxnId="{61AEC44F-4467-4B4F-BFC4-07D05277DB6A}">
      <dgm:prSet/>
      <dgm:spPr/>
      <dgm:t>
        <a:bodyPr/>
        <a:lstStyle/>
        <a:p>
          <a:endParaRPr lang="pt-BR"/>
        </a:p>
      </dgm:t>
    </dgm:pt>
    <dgm:pt modelId="{90D45998-C552-4992-BC1D-FF654ACD6DC7}" type="sibTrans" cxnId="{61AEC44F-4467-4B4F-BFC4-07D05277DB6A}">
      <dgm:prSet/>
      <dgm:spPr/>
      <dgm:t>
        <a:bodyPr/>
        <a:lstStyle/>
        <a:p>
          <a:endParaRPr lang="pt-BR"/>
        </a:p>
      </dgm:t>
    </dgm:pt>
    <dgm:pt modelId="{EF0765F3-AC00-4115-B8D2-11DDF588CCDF}">
      <dgm:prSet phldrT="[Texto]"/>
      <dgm:spPr/>
      <dgm:t>
        <a:bodyPr/>
        <a:lstStyle/>
        <a:p>
          <a:r>
            <a:rPr lang="pt-BR" b="0" dirty="0"/>
            <a:t>Corpo docente</a:t>
          </a:r>
        </a:p>
      </dgm:t>
    </dgm:pt>
    <dgm:pt modelId="{EEF0B04E-A831-45FB-8037-5BADF1767016}" type="parTrans" cxnId="{23929542-2C07-4A2B-A439-5B2694BE5DF2}">
      <dgm:prSet/>
      <dgm:spPr/>
      <dgm:t>
        <a:bodyPr/>
        <a:lstStyle/>
        <a:p>
          <a:endParaRPr lang="pt-BR"/>
        </a:p>
      </dgm:t>
    </dgm:pt>
    <dgm:pt modelId="{5A7199DB-7871-4FF6-913B-2D2303CB6E2A}" type="sibTrans" cxnId="{23929542-2C07-4A2B-A439-5B2694BE5DF2}">
      <dgm:prSet/>
      <dgm:spPr/>
      <dgm:t>
        <a:bodyPr/>
        <a:lstStyle/>
        <a:p>
          <a:endParaRPr lang="pt-BR"/>
        </a:p>
      </dgm:t>
    </dgm:pt>
    <dgm:pt modelId="{D740F951-9401-455A-9A10-11D743919A8D}">
      <dgm:prSet phldrT="[Texto]"/>
      <dgm:spPr/>
      <dgm:t>
        <a:bodyPr/>
        <a:lstStyle/>
        <a:p>
          <a:r>
            <a:rPr lang="pt-BR" b="0" dirty="0"/>
            <a:t>Produção discente</a:t>
          </a:r>
        </a:p>
      </dgm:t>
    </dgm:pt>
    <dgm:pt modelId="{1632B846-F793-4493-AAD4-875E01940832}" type="parTrans" cxnId="{B9DB1162-672F-4F8A-9CB5-32BA339AEFF1}">
      <dgm:prSet/>
      <dgm:spPr/>
      <dgm:t>
        <a:bodyPr/>
        <a:lstStyle/>
        <a:p>
          <a:endParaRPr lang="pt-BR"/>
        </a:p>
      </dgm:t>
    </dgm:pt>
    <dgm:pt modelId="{C73049C7-B7A1-4305-86B7-0245E2C66867}" type="sibTrans" cxnId="{B9DB1162-672F-4F8A-9CB5-32BA339AEFF1}">
      <dgm:prSet/>
      <dgm:spPr/>
      <dgm:t>
        <a:bodyPr/>
        <a:lstStyle/>
        <a:p>
          <a:endParaRPr lang="pt-BR"/>
        </a:p>
      </dgm:t>
    </dgm:pt>
    <dgm:pt modelId="{97116434-96B3-41FC-9562-AD552DF18FCE}">
      <dgm:prSet phldrT="[Texto]"/>
      <dgm:spPr/>
      <dgm:t>
        <a:bodyPr/>
        <a:lstStyle/>
        <a:p>
          <a:r>
            <a:rPr lang="pt-BR" b="0" dirty="0"/>
            <a:t>Publicação aluno / professor</a:t>
          </a:r>
        </a:p>
      </dgm:t>
    </dgm:pt>
    <dgm:pt modelId="{1DF92A1C-1606-4922-9606-59A1479BFE11}" type="parTrans" cxnId="{AC095C7C-B75A-4026-B85E-0EE239B52F28}">
      <dgm:prSet/>
      <dgm:spPr/>
      <dgm:t>
        <a:bodyPr/>
        <a:lstStyle/>
        <a:p>
          <a:endParaRPr lang="pt-BR"/>
        </a:p>
      </dgm:t>
    </dgm:pt>
    <dgm:pt modelId="{0DF88CCE-6A7C-4631-85FA-BB105597C109}" type="sibTrans" cxnId="{AC095C7C-B75A-4026-B85E-0EE239B52F28}">
      <dgm:prSet/>
      <dgm:spPr/>
      <dgm:t>
        <a:bodyPr/>
        <a:lstStyle/>
        <a:p>
          <a:endParaRPr lang="pt-BR"/>
        </a:p>
      </dgm:t>
    </dgm:pt>
    <dgm:pt modelId="{7510C40A-AAEA-4398-9578-58385A835AC0}">
      <dgm:prSet phldrT="[Texto]"/>
      <dgm:spPr/>
      <dgm:t>
        <a:bodyPr/>
        <a:lstStyle/>
        <a:p>
          <a:r>
            <a:rPr lang="pt-BR" b="0" dirty="0"/>
            <a:t>Inserção social/educação básica</a:t>
          </a:r>
        </a:p>
      </dgm:t>
    </dgm:pt>
    <dgm:pt modelId="{12802493-409E-4A78-AAE2-BBFAFE3AB1AF}" type="parTrans" cxnId="{2829786C-6677-42E3-9E97-3AE92E64D794}">
      <dgm:prSet/>
      <dgm:spPr/>
      <dgm:t>
        <a:bodyPr/>
        <a:lstStyle/>
        <a:p>
          <a:endParaRPr lang="pt-BR"/>
        </a:p>
      </dgm:t>
    </dgm:pt>
    <dgm:pt modelId="{61F25351-2800-4314-8211-9AAA629BDE88}" type="sibTrans" cxnId="{2829786C-6677-42E3-9E97-3AE92E64D794}">
      <dgm:prSet/>
      <dgm:spPr/>
      <dgm:t>
        <a:bodyPr/>
        <a:lstStyle/>
        <a:p>
          <a:endParaRPr lang="pt-BR"/>
        </a:p>
      </dgm:t>
    </dgm:pt>
    <dgm:pt modelId="{1883FAE0-80A2-4277-9D97-ADAB1C540FD6}">
      <dgm:prSet phldrT="[Texto]"/>
      <dgm:spPr/>
      <dgm:t>
        <a:bodyPr/>
        <a:lstStyle/>
        <a:p>
          <a:r>
            <a:rPr lang="pt-BR" b="0" dirty="0"/>
            <a:t>Fator de impacto no mundo</a:t>
          </a:r>
        </a:p>
      </dgm:t>
    </dgm:pt>
    <dgm:pt modelId="{DCE459CE-BDBA-4820-96AF-4CB76DB901DB}" type="parTrans" cxnId="{B93D16CB-3E8A-43AF-B6A9-773D2F651352}">
      <dgm:prSet/>
      <dgm:spPr/>
      <dgm:t>
        <a:bodyPr/>
        <a:lstStyle/>
        <a:p>
          <a:endParaRPr lang="pt-BR"/>
        </a:p>
      </dgm:t>
    </dgm:pt>
    <dgm:pt modelId="{F356F68C-717A-40F2-80A8-D8A08FA22B87}" type="sibTrans" cxnId="{B93D16CB-3E8A-43AF-B6A9-773D2F651352}">
      <dgm:prSet/>
      <dgm:spPr/>
      <dgm:t>
        <a:bodyPr/>
        <a:lstStyle/>
        <a:p>
          <a:endParaRPr lang="pt-BR"/>
        </a:p>
      </dgm:t>
    </dgm:pt>
    <dgm:pt modelId="{0E0D4C7D-3A9C-4AA2-99F7-A0DA057FF71F}" type="pres">
      <dgm:prSet presAssocID="{2DE97DBC-F079-40BF-9033-5416A47AC31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F247925-A3D9-4FD5-B75F-95FBD93894C9}" type="pres">
      <dgm:prSet presAssocID="{2DE97DBC-F079-40BF-9033-5416A47AC317}" presName="cycle" presStyleCnt="0"/>
      <dgm:spPr/>
    </dgm:pt>
    <dgm:pt modelId="{21BBBE51-C95B-4543-8C25-AD144015D2C7}" type="pres">
      <dgm:prSet presAssocID="{D7CBFA7A-A220-4BEB-88CE-A47472D908B9}" presName="nodeFirstNode" presStyleLbl="node1" presStyleIdx="0" presStyleCnt="8" custScaleX="149761" custScaleY="11025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EB0CDC1-88DE-448B-92DF-0862B9980CAA}" type="pres">
      <dgm:prSet presAssocID="{90D45998-C552-4992-BC1D-FF654ACD6DC7}" presName="sibTransFirstNode" presStyleLbl="bgShp" presStyleIdx="0" presStyleCnt="1" custScaleX="115751" custLinFactNeighborX="1104" custLinFactNeighborY="481"/>
      <dgm:spPr/>
      <dgm:t>
        <a:bodyPr/>
        <a:lstStyle/>
        <a:p>
          <a:endParaRPr lang="pt-BR"/>
        </a:p>
      </dgm:t>
    </dgm:pt>
    <dgm:pt modelId="{F379EDE1-AF9B-45E1-A2B2-D9304F8F6760}" type="pres">
      <dgm:prSet presAssocID="{EF0765F3-AC00-4115-B8D2-11DDF588CCDF}" presName="nodeFollowingNodes" presStyleLbl="node1" presStyleIdx="1" presStyleCnt="8" custScaleX="147645" custScaleY="104956" custRadScaleRad="111051" custRadScaleInc="3066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4E84426-5984-4BED-87B9-8D53C0839CE7}" type="pres">
      <dgm:prSet presAssocID="{D740F951-9401-455A-9A10-11D743919A8D}" presName="nodeFollowingNodes" presStyleLbl="node1" presStyleIdx="2" presStyleCnt="8" custScaleX="142410" custScaleY="135182" custRadScaleRad="112927" custRadScaleInc="-172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36CDA1A-79D5-4EEC-A9A1-B6CB63F8221F}" type="pres">
      <dgm:prSet presAssocID="{97116434-96B3-41FC-9562-AD552DF18FCE}" presName="nodeFollowingNodes" presStyleLbl="node1" presStyleIdx="3" presStyleCnt="8" custScaleX="147646" custScaleY="140173" custRadScaleRad="114098" custRadScaleInc="-293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5F8CBC0-9C82-4DE1-B286-76E97DB2A556}" type="pres">
      <dgm:prSet presAssocID="{7510C40A-AAEA-4398-9578-58385A835AC0}" presName="nodeFollowingNodes" presStyleLbl="node1" presStyleIdx="4" presStyleCnt="8" custScaleX="126886" custScaleY="12653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150EDF-80BC-4962-BFA4-3B34D4791AED}" type="pres">
      <dgm:prSet presAssocID="{1883FAE0-80A2-4277-9D97-ADAB1C540FD6}" presName="nodeFollowingNodes" presStyleLbl="node1" presStyleIdx="5" presStyleCnt="8" custScaleX="126886" custScaleY="121239" custRadScaleRad="102081" custRadScaleInc="2579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478B0FC-0D88-4572-878D-AEE3AEB39967}" type="pres">
      <dgm:prSet presAssocID="{662C31BB-B1EA-4AB6-BD48-4F3410211FE7}" presName="nodeFollowingNodes" presStyleLbl="node1" presStyleIdx="6" presStyleCnt="8" custScaleX="126886" custScaleY="132533" custRadScaleRad="113598" custRadScaleInc="281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6D13D43-26FE-4592-9384-F778BE52F390}" type="pres">
      <dgm:prSet presAssocID="{E5F29973-82D7-4843-8848-28F2CA2305E1}" presName="nodeFollowingNodes" presStyleLbl="node1" presStyleIdx="7" presStyleCnt="8" custScaleX="126886" custScaleY="140173" custRadScaleRad="110322" custRadScaleInc="-3214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3D69DD7-A9AC-4311-B5A3-EEFBF74DABBB}" type="presOf" srcId="{E5F29973-82D7-4843-8848-28F2CA2305E1}" destId="{06D13D43-26FE-4592-9384-F778BE52F390}" srcOrd="0" destOrd="0" presId="urn:microsoft.com/office/officeart/2005/8/layout/cycle3"/>
    <dgm:cxn modelId="{0FBC1491-18FF-478D-9461-6F3619FB151D}" type="presOf" srcId="{662C31BB-B1EA-4AB6-BD48-4F3410211FE7}" destId="{2478B0FC-0D88-4572-878D-AEE3AEB39967}" srcOrd="0" destOrd="0" presId="urn:microsoft.com/office/officeart/2005/8/layout/cycle3"/>
    <dgm:cxn modelId="{09567309-E190-4178-84AE-906C169A3531}" srcId="{2DE97DBC-F079-40BF-9033-5416A47AC317}" destId="{662C31BB-B1EA-4AB6-BD48-4F3410211FE7}" srcOrd="6" destOrd="0" parTransId="{761E5E6C-70A5-494E-8A43-EB5AFEDDA88E}" sibTransId="{0B133606-0D2A-45A8-B743-BB9D1A1ADC46}"/>
    <dgm:cxn modelId="{183A8035-6F91-4E4B-BDF7-251488349DEA}" type="presOf" srcId="{90D45998-C552-4992-BC1D-FF654ACD6DC7}" destId="{5EB0CDC1-88DE-448B-92DF-0862B9980CAA}" srcOrd="0" destOrd="0" presId="urn:microsoft.com/office/officeart/2005/8/layout/cycle3"/>
    <dgm:cxn modelId="{A6B4B7D4-9699-46B8-9D97-EFAB8CC8543B}" type="presOf" srcId="{2DE97DBC-F079-40BF-9033-5416A47AC317}" destId="{0E0D4C7D-3A9C-4AA2-99F7-A0DA057FF71F}" srcOrd="0" destOrd="0" presId="urn:microsoft.com/office/officeart/2005/8/layout/cycle3"/>
    <dgm:cxn modelId="{2829786C-6677-42E3-9E97-3AE92E64D794}" srcId="{2DE97DBC-F079-40BF-9033-5416A47AC317}" destId="{7510C40A-AAEA-4398-9578-58385A835AC0}" srcOrd="4" destOrd="0" parTransId="{12802493-409E-4A78-AAE2-BBFAFE3AB1AF}" sibTransId="{61F25351-2800-4314-8211-9AAA629BDE88}"/>
    <dgm:cxn modelId="{DC3855D8-E704-4C64-B65B-C93ACA7A50E0}" type="presOf" srcId="{EF0765F3-AC00-4115-B8D2-11DDF588CCDF}" destId="{F379EDE1-AF9B-45E1-A2B2-D9304F8F6760}" srcOrd="0" destOrd="0" presId="urn:microsoft.com/office/officeart/2005/8/layout/cycle3"/>
    <dgm:cxn modelId="{162FBEAA-35FC-4A69-8437-B0604BA0492D}" type="presOf" srcId="{1883FAE0-80A2-4277-9D97-ADAB1C540FD6}" destId="{31150EDF-80BC-4962-BFA4-3B34D4791AED}" srcOrd="0" destOrd="0" presId="urn:microsoft.com/office/officeart/2005/8/layout/cycle3"/>
    <dgm:cxn modelId="{8E4AEC52-267D-46FD-BE87-D5C3E4B60133}" type="presOf" srcId="{97116434-96B3-41FC-9562-AD552DF18FCE}" destId="{F36CDA1A-79D5-4EEC-A9A1-B6CB63F8221F}" srcOrd="0" destOrd="0" presId="urn:microsoft.com/office/officeart/2005/8/layout/cycle3"/>
    <dgm:cxn modelId="{798A667A-BBD5-4D43-98C3-D81F0ECC1579}" type="presOf" srcId="{D740F951-9401-455A-9A10-11D743919A8D}" destId="{04E84426-5984-4BED-87B9-8D53C0839CE7}" srcOrd="0" destOrd="0" presId="urn:microsoft.com/office/officeart/2005/8/layout/cycle3"/>
    <dgm:cxn modelId="{AC095C7C-B75A-4026-B85E-0EE239B52F28}" srcId="{2DE97DBC-F079-40BF-9033-5416A47AC317}" destId="{97116434-96B3-41FC-9562-AD552DF18FCE}" srcOrd="3" destOrd="0" parTransId="{1DF92A1C-1606-4922-9606-59A1479BFE11}" sibTransId="{0DF88CCE-6A7C-4631-85FA-BB105597C109}"/>
    <dgm:cxn modelId="{B9DB1162-672F-4F8A-9CB5-32BA339AEFF1}" srcId="{2DE97DBC-F079-40BF-9033-5416A47AC317}" destId="{D740F951-9401-455A-9A10-11D743919A8D}" srcOrd="2" destOrd="0" parTransId="{1632B846-F793-4493-AAD4-875E01940832}" sibTransId="{C73049C7-B7A1-4305-86B7-0245E2C66867}"/>
    <dgm:cxn modelId="{270CC34A-0038-4C8E-AADE-DBF272805B10}" srcId="{2DE97DBC-F079-40BF-9033-5416A47AC317}" destId="{E5F29973-82D7-4843-8848-28F2CA2305E1}" srcOrd="7" destOrd="0" parTransId="{C0D8110D-DDDB-4B95-AEC0-08B928EDA79C}" sibTransId="{C041D404-BFC6-43E5-AB9F-40D7617C68E0}"/>
    <dgm:cxn modelId="{23929542-2C07-4A2B-A439-5B2694BE5DF2}" srcId="{2DE97DBC-F079-40BF-9033-5416A47AC317}" destId="{EF0765F3-AC00-4115-B8D2-11DDF588CCDF}" srcOrd="1" destOrd="0" parTransId="{EEF0B04E-A831-45FB-8037-5BADF1767016}" sibTransId="{5A7199DB-7871-4FF6-913B-2D2303CB6E2A}"/>
    <dgm:cxn modelId="{0060DF0A-35E2-4E4A-B8EC-82216CA96EBC}" type="presOf" srcId="{7510C40A-AAEA-4398-9578-58385A835AC0}" destId="{25F8CBC0-9C82-4DE1-B286-76E97DB2A556}" srcOrd="0" destOrd="0" presId="urn:microsoft.com/office/officeart/2005/8/layout/cycle3"/>
    <dgm:cxn modelId="{61AEC44F-4467-4B4F-BFC4-07D05277DB6A}" srcId="{2DE97DBC-F079-40BF-9033-5416A47AC317}" destId="{D7CBFA7A-A220-4BEB-88CE-A47472D908B9}" srcOrd="0" destOrd="0" parTransId="{97BD4FFE-84A8-4D0B-9BE9-A558E07DE3EC}" sibTransId="{90D45998-C552-4992-BC1D-FF654ACD6DC7}"/>
    <dgm:cxn modelId="{82C7AF4B-3D9B-4360-ABBF-D5C041B0050A}" type="presOf" srcId="{D7CBFA7A-A220-4BEB-88CE-A47472D908B9}" destId="{21BBBE51-C95B-4543-8C25-AD144015D2C7}" srcOrd="0" destOrd="0" presId="urn:microsoft.com/office/officeart/2005/8/layout/cycle3"/>
    <dgm:cxn modelId="{B93D16CB-3E8A-43AF-B6A9-773D2F651352}" srcId="{2DE97DBC-F079-40BF-9033-5416A47AC317}" destId="{1883FAE0-80A2-4277-9D97-ADAB1C540FD6}" srcOrd="5" destOrd="0" parTransId="{DCE459CE-BDBA-4820-96AF-4CB76DB901DB}" sibTransId="{F356F68C-717A-40F2-80A8-D8A08FA22B87}"/>
    <dgm:cxn modelId="{3D74CF6A-6E25-4C70-AEE0-80B6BE2F9379}" type="presParOf" srcId="{0E0D4C7D-3A9C-4AA2-99F7-A0DA057FF71F}" destId="{5F247925-A3D9-4FD5-B75F-95FBD93894C9}" srcOrd="0" destOrd="0" presId="urn:microsoft.com/office/officeart/2005/8/layout/cycle3"/>
    <dgm:cxn modelId="{5502E78E-4D8C-4AD8-B19F-17A69DC45678}" type="presParOf" srcId="{5F247925-A3D9-4FD5-B75F-95FBD93894C9}" destId="{21BBBE51-C95B-4543-8C25-AD144015D2C7}" srcOrd="0" destOrd="0" presId="urn:microsoft.com/office/officeart/2005/8/layout/cycle3"/>
    <dgm:cxn modelId="{F7E0F252-35DD-44B3-96A2-1325D8330359}" type="presParOf" srcId="{5F247925-A3D9-4FD5-B75F-95FBD93894C9}" destId="{5EB0CDC1-88DE-448B-92DF-0862B9980CAA}" srcOrd="1" destOrd="0" presId="urn:microsoft.com/office/officeart/2005/8/layout/cycle3"/>
    <dgm:cxn modelId="{ECCABE4A-E7FB-4786-8487-95AFD92759AB}" type="presParOf" srcId="{5F247925-A3D9-4FD5-B75F-95FBD93894C9}" destId="{F379EDE1-AF9B-45E1-A2B2-D9304F8F6760}" srcOrd="2" destOrd="0" presId="urn:microsoft.com/office/officeart/2005/8/layout/cycle3"/>
    <dgm:cxn modelId="{05FD4C99-F71A-4944-87F6-D2ADFA2748D7}" type="presParOf" srcId="{5F247925-A3D9-4FD5-B75F-95FBD93894C9}" destId="{04E84426-5984-4BED-87B9-8D53C0839CE7}" srcOrd="3" destOrd="0" presId="urn:microsoft.com/office/officeart/2005/8/layout/cycle3"/>
    <dgm:cxn modelId="{7D154B46-C431-4B7E-B509-1CBC9B39CFDD}" type="presParOf" srcId="{5F247925-A3D9-4FD5-B75F-95FBD93894C9}" destId="{F36CDA1A-79D5-4EEC-A9A1-B6CB63F8221F}" srcOrd="4" destOrd="0" presId="urn:microsoft.com/office/officeart/2005/8/layout/cycle3"/>
    <dgm:cxn modelId="{D9DDFC5C-56D8-4F8E-92C9-485B5D5A9CBD}" type="presParOf" srcId="{5F247925-A3D9-4FD5-B75F-95FBD93894C9}" destId="{25F8CBC0-9C82-4DE1-B286-76E97DB2A556}" srcOrd="5" destOrd="0" presId="urn:microsoft.com/office/officeart/2005/8/layout/cycle3"/>
    <dgm:cxn modelId="{705398DD-48A8-4542-B433-4DDC55D2BCF3}" type="presParOf" srcId="{5F247925-A3D9-4FD5-B75F-95FBD93894C9}" destId="{31150EDF-80BC-4962-BFA4-3B34D4791AED}" srcOrd="6" destOrd="0" presId="urn:microsoft.com/office/officeart/2005/8/layout/cycle3"/>
    <dgm:cxn modelId="{F960C1FC-9EF4-49EF-AB35-3DBA4C215E93}" type="presParOf" srcId="{5F247925-A3D9-4FD5-B75F-95FBD93894C9}" destId="{2478B0FC-0D88-4572-878D-AEE3AEB39967}" srcOrd="7" destOrd="0" presId="urn:microsoft.com/office/officeart/2005/8/layout/cycle3"/>
    <dgm:cxn modelId="{234B113C-4015-45D1-9F0E-8F6FE37093DD}" type="presParOf" srcId="{5F247925-A3D9-4FD5-B75F-95FBD93894C9}" destId="{06D13D43-26FE-4592-9384-F778BE52F390}" srcOrd="8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7ADDF4-325B-5241-AF18-DCA8D21A1E1A}" type="doc">
      <dgm:prSet loTypeId="urn:microsoft.com/office/officeart/2005/8/layout/process4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075DBD8-AC31-8546-9C8F-3A8CDEC5748B}">
      <dgm:prSet/>
      <dgm:spPr/>
      <dgm:t>
        <a:bodyPr/>
        <a:lstStyle/>
        <a:p>
          <a:pPr algn="ctr" rtl="0"/>
          <a:r>
            <a:rPr lang="pt-BR" dirty="0"/>
            <a:t>Grupos de Pesquisa</a:t>
          </a:r>
        </a:p>
      </dgm:t>
    </dgm:pt>
    <dgm:pt modelId="{FED8CAAF-DF4A-DF45-AA55-013AC72652A0}" type="parTrans" cxnId="{428B466C-550E-C840-B585-4859F212F16A}">
      <dgm:prSet/>
      <dgm:spPr/>
      <dgm:t>
        <a:bodyPr/>
        <a:lstStyle/>
        <a:p>
          <a:pPr algn="ctr"/>
          <a:endParaRPr lang="en-US"/>
        </a:p>
      </dgm:t>
    </dgm:pt>
    <dgm:pt modelId="{58FA3BAB-E689-C641-BD0A-18CAF01F7C99}" type="sibTrans" cxnId="{428B466C-550E-C840-B585-4859F212F16A}">
      <dgm:prSet/>
      <dgm:spPr/>
      <dgm:t>
        <a:bodyPr/>
        <a:lstStyle/>
        <a:p>
          <a:pPr algn="ctr"/>
          <a:endParaRPr lang="en-US"/>
        </a:p>
      </dgm:t>
    </dgm:pt>
    <dgm:pt modelId="{997851A6-70CA-564C-A217-E2D1AD1825CC}">
      <dgm:prSet/>
      <dgm:spPr/>
      <dgm:t>
        <a:bodyPr/>
        <a:lstStyle/>
        <a:p>
          <a:pPr algn="ctr"/>
          <a:r>
            <a:rPr lang="pt-BR" noProof="0" dirty="0"/>
            <a:t>Projetos</a:t>
          </a:r>
        </a:p>
      </dgm:t>
    </dgm:pt>
    <dgm:pt modelId="{5315FE94-F8DA-AE4A-A57A-068DB7061EE6}" type="parTrans" cxnId="{5297823C-D9A4-4F4D-A2B0-47D96F829870}">
      <dgm:prSet/>
      <dgm:spPr/>
      <dgm:t>
        <a:bodyPr/>
        <a:lstStyle/>
        <a:p>
          <a:pPr algn="ctr"/>
          <a:endParaRPr lang="en-US"/>
        </a:p>
      </dgm:t>
    </dgm:pt>
    <dgm:pt modelId="{34E9FAEB-5ECA-9849-9275-6250B0E96BEA}" type="sibTrans" cxnId="{5297823C-D9A4-4F4D-A2B0-47D96F829870}">
      <dgm:prSet/>
      <dgm:spPr/>
      <dgm:t>
        <a:bodyPr/>
        <a:lstStyle/>
        <a:p>
          <a:pPr algn="ctr"/>
          <a:endParaRPr lang="en-US"/>
        </a:p>
      </dgm:t>
    </dgm:pt>
    <dgm:pt modelId="{AE514A81-1548-0048-BA62-38BC7A7E0826}">
      <dgm:prSet/>
      <dgm:spPr/>
      <dgm:t>
        <a:bodyPr/>
        <a:lstStyle/>
        <a:p>
          <a:pPr algn="ctr"/>
          <a:r>
            <a:rPr lang="pt-BR" noProof="0" dirty="0"/>
            <a:t>Publicação e Evento</a:t>
          </a:r>
        </a:p>
      </dgm:t>
    </dgm:pt>
    <dgm:pt modelId="{C426F33A-D881-C34F-A543-6FF396942751}" type="parTrans" cxnId="{9C08AC1D-A0CD-674B-98D4-86DEDE2DD506}">
      <dgm:prSet/>
      <dgm:spPr/>
      <dgm:t>
        <a:bodyPr/>
        <a:lstStyle/>
        <a:p>
          <a:pPr algn="ctr"/>
          <a:endParaRPr lang="en-US"/>
        </a:p>
      </dgm:t>
    </dgm:pt>
    <dgm:pt modelId="{7EAC7ED5-5AEE-D642-958F-FB18B5CE4DCD}" type="sibTrans" cxnId="{9C08AC1D-A0CD-674B-98D4-86DEDE2DD506}">
      <dgm:prSet/>
      <dgm:spPr/>
      <dgm:t>
        <a:bodyPr/>
        <a:lstStyle/>
        <a:p>
          <a:pPr algn="ctr"/>
          <a:endParaRPr lang="en-US"/>
        </a:p>
      </dgm:t>
    </dgm:pt>
    <dgm:pt modelId="{44D2FA1C-656E-8C45-AE31-8D0102E58318}">
      <dgm:prSet/>
      <dgm:spPr/>
      <dgm:t>
        <a:bodyPr/>
        <a:lstStyle/>
        <a:p>
          <a:pPr algn="ctr"/>
          <a:r>
            <a:rPr lang="pt-BR" noProof="0" dirty="0"/>
            <a:t>Financiamento Nacional e Internacional</a:t>
          </a:r>
        </a:p>
      </dgm:t>
    </dgm:pt>
    <dgm:pt modelId="{5A6F033D-64C7-314D-85D1-6015BA70C51A}" type="parTrans" cxnId="{D0EAC4A4-C397-3F4F-8FD5-B84CF0BF5416}">
      <dgm:prSet/>
      <dgm:spPr/>
      <dgm:t>
        <a:bodyPr/>
        <a:lstStyle/>
        <a:p>
          <a:pPr algn="ctr"/>
          <a:endParaRPr lang="en-US"/>
        </a:p>
      </dgm:t>
    </dgm:pt>
    <dgm:pt modelId="{6AE1363E-418C-9847-A9AC-DC8CD85BC9F6}" type="sibTrans" cxnId="{D0EAC4A4-C397-3F4F-8FD5-B84CF0BF5416}">
      <dgm:prSet/>
      <dgm:spPr/>
      <dgm:t>
        <a:bodyPr/>
        <a:lstStyle/>
        <a:p>
          <a:pPr algn="ctr"/>
          <a:endParaRPr lang="en-US"/>
        </a:p>
      </dgm:t>
    </dgm:pt>
    <dgm:pt modelId="{7318AF5F-42FB-E34F-ACA4-76458D91AB66}" type="pres">
      <dgm:prSet presAssocID="{017ADDF4-325B-5241-AF18-DCA8D21A1E1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00286BD-19BC-7943-93CA-2A463FD1DFCF}" type="pres">
      <dgm:prSet presAssocID="{44D2FA1C-656E-8C45-AE31-8D0102E58318}" presName="boxAndChildren" presStyleCnt="0"/>
      <dgm:spPr/>
    </dgm:pt>
    <dgm:pt modelId="{61061436-A76C-0148-87E0-355255A1CFBF}" type="pres">
      <dgm:prSet presAssocID="{44D2FA1C-656E-8C45-AE31-8D0102E58318}" presName="parentTextBox" presStyleLbl="node1" presStyleIdx="0" presStyleCnt="4"/>
      <dgm:spPr/>
      <dgm:t>
        <a:bodyPr/>
        <a:lstStyle/>
        <a:p>
          <a:endParaRPr lang="pt-BR"/>
        </a:p>
      </dgm:t>
    </dgm:pt>
    <dgm:pt modelId="{D36EED0B-9D28-0147-8970-E083A3DAAF44}" type="pres">
      <dgm:prSet presAssocID="{7EAC7ED5-5AEE-D642-958F-FB18B5CE4DCD}" presName="sp" presStyleCnt="0"/>
      <dgm:spPr/>
    </dgm:pt>
    <dgm:pt modelId="{7E4D4799-D046-4144-AAEA-A7E1B5B90538}" type="pres">
      <dgm:prSet presAssocID="{AE514A81-1548-0048-BA62-38BC7A7E0826}" presName="arrowAndChildren" presStyleCnt="0"/>
      <dgm:spPr/>
    </dgm:pt>
    <dgm:pt modelId="{279AEA8E-BFCD-0345-9C9C-E6282FF83B1E}" type="pres">
      <dgm:prSet presAssocID="{AE514A81-1548-0048-BA62-38BC7A7E0826}" presName="parentTextArrow" presStyleLbl="node1" presStyleIdx="1" presStyleCnt="4"/>
      <dgm:spPr/>
      <dgm:t>
        <a:bodyPr/>
        <a:lstStyle/>
        <a:p>
          <a:endParaRPr lang="pt-BR"/>
        </a:p>
      </dgm:t>
    </dgm:pt>
    <dgm:pt modelId="{CCC7E70C-FAA1-BD4B-B364-76A09DB80305}" type="pres">
      <dgm:prSet presAssocID="{34E9FAEB-5ECA-9849-9275-6250B0E96BEA}" presName="sp" presStyleCnt="0"/>
      <dgm:spPr/>
    </dgm:pt>
    <dgm:pt modelId="{79C3EFF5-9077-2344-92D7-978153CE9F2C}" type="pres">
      <dgm:prSet presAssocID="{997851A6-70CA-564C-A217-E2D1AD1825CC}" presName="arrowAndChildren" presStyleCnt="0"/>
      <dgm:spPr/>
    </dgm:pt>
    <dgm:pt modelId="{25105BEA-FA99-0349-B00B-4F210C4E26A2}" type="pres">
      <dgm:prSet presAssocID="{997851A6-70CA-564C-A217-E2D1AD1825CC}" presName="parentTextArrow" presStyleLbl="node1" presStyleIdx="2" presStyleCnt="4"/>
      <dgm:spPr/>
      <dgm:t>
        <a:bodyPr/>
        <a:lstStyle/>
        <a:p>
          <a:endParaRPr lang="pt-BR"/>
        </a:p>
      </dgm:t>
    </dgm:pt>
    <dgm:pt modelId="{F76F2AE4-B1A7-5D49-B845-1F76D637F882}" type="pres">
      <dgm:prSet presAssocID="{58FA3BAB-E689-C641-BD0A-18CAF01F7C99}" presName="sp" presStyleCnt="0"/>
      <dgm:spPr/>
    </dgm:pt>
    <dgm:pt modelId="{EE50CB9F-97C4-584F-A99C-D04C449DE815}" type="pres">
      <dgm:prSet presAssocID="{5075DBD8-AC31-8546-9C8F-3A8CDEC5748B}" presName="arrowAndChildren" presStyleCnt="0"/>
      <dgm:spPr/>
    </dgm:pt>
    <dgm:pt modelId="{1C284E91-AB3B-6A43-A5FE-0F349398CD89}" type="pres">
      <dgm:prSet presAssocID="{5075DBD8-AC31-8546-9C8F-3A8CDEC5748B}" presName="parentTextArrow" presStyleLbl="node1" presStyleIdx="3" presStyleCnt="4" custLinFactNeighborX="2805" custLinFactNeighborY="-123"/>
      <dgm:spPr/>
      <dgm:t>
        <a:bodyPr/>
        <a:lstStyle/>
        <a:p>
          <a:endParaRPr lang="pt-BR"/>
        </a:p>
      </dgm:t>
    </dgm:pt>
  </dgm:ptLst>
  <dgm:cxnLst>
    <dgm:cxn modelId="{293A01E4-2276-914D-8F4C-794B496A2F4E}" type="presOf" srcId="{017ADDF4-325B-5241-AF18-DCA8D21A1E1A}" destId="{7318AF5F-42FB-E34F-ACA4-76458D91AB66}" srcOrd="0" destOrd="0" presId="urn:microsoft.com/office/officeart/2005/8/layout/process4"/>
    <dgm:cxn modelId="{5297823C-D9A4-4F4D-A2B0-47D96F829870}" srcId="{017ADDF4-325B-5241-AF18-DCA8D21A1E1A}" destId="{997851A6-70CA-564C-A217-E2D1AD1825CC}" srcOrd="1" destOrd="0" parTransId="{5315FE94-F8DA-AE4A-A57A-068DB7061EE6}" sibTransId="{34E9FAEB-5ECA-9849-9275-6250B0E96BEA}"/>
    <dgm:cxn modelId="{D2AFFEFC-4222-9A4F-8E17-9C9A80C2E727}" type="presOf" srcId="{997851A6-70CA-564C-A217-E2D1AD1825CC}" destId="{25105BEA-FA99-0349-B00B-4F210C4E26A2}" srcOrd="0" destOrd="0" presId="urn:microsoft.com/office/officeart/2005/8/layout/process4"/>
    <dgm:cxn modelId="{9C08AC1D-A0CD-674B-98D4-86DEDE2DD506}" srcId="{017ADDF4-325B-5241-AF18-DCA8D21A1E1A}" destId="{AE514A81-1548-0048-BA62-38BC7A7E0826}" srcOrd="2" destOrd="0" parTransId="{C426F33A-D881-C34F-A543-6FF396942751}" sibTransId="{7EAC7ED5-5AEE-D642-958F-FB18B5CE4DCD}"/>
    <dgm:cxn modelId="{5E454EB9-3D97-664D-988A-51EA4214A8D4}" type="presOf" srcId="{AE514A81-1548-0048-BA62-38BC7A7E0826}" destId="{279AEA8E-BFCD-0345-9C9C-E6282FF83B1E}" srcOrd="0" destOrd="0" presId="urn:microsoft.com/office/officeart/2005/8/layout/process4"/>
    <dgm:cxn modelId="{D6D33D4B-C97E-7944-8131-EA9DDCFD421B}" type="presOf" srcId="{5075DBD8-AC31-8546-9C8F-3A8CDEC5748B}" destId="{1C284E91-AB3B-6A43-A5FE-0F349398CD89}" srcOrd="0" destOrd="0" presId="urn:microsoft.com/office/officeart/2005/8/layout/process4"/>
    <dgm:cxn modelId="{D0EAC4A4-C397-3F4F-8FD5-B84CF0BF5416}" srcId="{017ADDF4-325B-5241-AF18-DCA8D21A1E1A}" destId="{44D2FA1C-656E-8C45-AE31-8D0102E58318}" srcOrd="3" destOrd="0" parTransId="{5A6F033D-64C7-314D-85D1-6015BA70C51A}" sibTransId="{6AE1363E-418C-9847-A9AC-DC8CD85BC9F6}"/>
    <dgm:cxn modelId="{9ACC7379-F503-5F45-B769-6D8ECDB93A10}" type="presOf" srcId="{44D2FA1C-656E-8C45-AE31-8D0102E58318}" destId="{61061436-A76C-0148-87E0-355255A1CFBF}" srcOrd="0" destOrd="0" presId="urn:microsoft.com/office/officeart/2005/8/layout/process4"/>
    <dgm:cxn modelId="{428B466C-550E-C840-B585-4859F212F16A}" srcId="{017ADDF4-325B-5241-AF18-DCA8D21A1E1A}" destId="{5075DBD8-AC31-8546-9C8F-3A8CDEC5748B}" srcOrd="0" destOrd="0" parTransId="{FED8CAAF-DF4A-DF45-AA55-013AC72652A0}" sibTransId="{58FA3BAB-E689-C641-BD0A-18CAF01F7C99}"/>
    <dgm:cxn modelId="{DFD52FDB-5C3E-C84B-B381-F6B131340C77}" type="presParOf" srcId="{7318AF5F-42FB-E34F-ACA4-76458D91AB66}" destId="{800286BD-19BC-7943-93CA-2A463FD1DFCF}" srcOrd="0" destOrd="0" presId="urn:microsoft.com/office/officeart/2005/8/layout/process4"/>
    <dgm:cxn modelId="{631F6EB9-CCFE-FC41-B75B-9CCEDD2D5EFA}" type="presParOf" srcId="{800286BD-19BC-7943-93CA-2A463FD1DFCF}" destId="{61061436-A76C-0148-87E0-355255A1CFBF}" srcOrd="0" destOrd="0" presId="urn:microsoft.com/office/officeart/2005/8/layout/process4"/>
    <dgm:cxn modelId="{580D0186-A0A4-F942-BF89-1E425787C07F}" type="presParOf" srcId="{7318AF5F-42FB-E34F-ACA4-76458D91AB66}" destId="{D36EED0B-9D28-0147-8970-E083A3DAAF44}" srcOrd="1" destOrd="0" presId="urn:microsoft.com/office/officeart/2005/8/layout/process4"/>
    <dgm:cxn modelId="{E9E52670-66B3-7D40-AC57-F8570FC4617C}" type="presParOf" srcId="{7318AF5F-42FB-E34F-ACA4-76458D91AB66}" destId="{7E4D4799-D046-4144-AAEA-A7E1B5B90538}" srcOrd="2" destOrd="0" presId="urn:microsoft.com/office/officeart/2005/8/layout/process4"/>
    <dgm:cxn modelId="{F0FD7BBC-D645-554D-80FA-2D60ABB56340}" type="presParOf" srcId="{7E4D4799-D046-4144-AAEA-A7E1B5B90538}" destId="{279AEA8E-BFCD-0345-9C9C-E6282FF83B1E}" srcOrd="0" destOrd="0" presId="urn:microsoft.com/office/officeart/2005/8/layout/process4"/>
    <dgm:cxn modelId="{E05A0FC1-1A15-2341-B570-2C082D54B78E}" type="presParOf" srcId="{7318AF5F-42FB-E34F-ACA4-76458D91AB66}" destId="{CCC7E70C-FAA1-BD4B-B364-76A09DB80305}" srcOrd="3" destOrd="0" presId="urn:microsoft.com/office/officeart/2005/8/layout/process4"/>
    <dgm:cxn modelId="{A406EC2D-6154-AF42-9B8E-DFBFC1D62A35}" type="presParOf" srcId="{7318AF5F-42FB-E34F-ACA4-76458D91AB66}" destId="{79C3EFF5-9077-2344-92D7-978153CE9F2C}" srcOrd="4" destOrd="0" presId="urn:microsoft.com/office/officeart/2005/8/layout/process4"/>
    <dgm:cxn modelId="{F8FDDFA8-BEE2-BA4B-B3B0-608A0D4C8014}" type="presParOf" srcId="{79C3EFF5-9077-2344-92D7-978153CE9F2C}" destId="{25105BEA-FA99-0349-B00B-4F210C4E26A2}" srcOrd="0" destOrd="0" presId="urn:microsoft.com/office/officeart/2005/8/layout/process4"/>
    <dgm:cxn modelId="{7C5B09BE-0F55-864F-8EE8-D884C60DBADC}" type="presParOf" srcId="{7318AF5F-42FB-E34F-ACA4-76458D91AB66}" destId="{F76F2AE4-B1A7-5D49-B845-1F76D637F882}" srcOrd="5" destOrd="0" presId="urn:microsoft.com/office/officeart/2005/8/layout/process4"/>
    <dgm:cxn modelId="{320984D1-A46F-5748-8A5A-0F5B99B81E54}" type="presParOf" srcId="{7318AF5F-42FB-E34F-ACA4-76458D91AB66}" destId="{EE50CB9F-97C4-584F-A99C-D04C449DE815}" srcOrd="6" destOrd="0" presId="urn:microsoft.com/office/officeart/2005/8/layout/process4"/>
    <dgm:cxn modelId="{40D8EDE8-9BC1-424E-A1A4-88876E077EE4}" type="presParOf" srcId="{EE50CB9F-97C4-584F-A99C-D04C449DE815}" destId="{1C284E91-AB3B-6A43-A5FE-0F349398CD8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0CDC1-88DE-448B-92DF-0862B9980CAA}">
      <dsp:nvSpPr>
        <dsp:cNvPr id="0" name=""/>
        <dsp:cNvSpPr/>
      </dsp:nvSpPr>
      <dsp:spPr>
        <a:xfrm>
          <a:off x="740454" y="-192839"/>
          <a:ext cx="5642218" cy="4874444"/>
        </a:xfrm>
        <a:prstGeom prst="circularArrow">
          <a:avLst>
            <a:gd name="adj1" fmla="val 5544"/>
            <a:gd name="adj2" fmla="val 330680"/>
            <a:gd name="adj3" fmla="val 14003640"/>
            <a:gd name="adj4" fmla="val 17248881"/>
            <a:gd name="adj5" fmla="val 575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BBE51-C95B-4543-8C25-AD144015D2C7}">
      <dsp:nvSpPr>
        <dsp:cNvPr id="0" name=""/>
        <dsp:cNvSpPr/>
      </dsp:nvSpPr>
      <dsp:spPr>
        <a:xfrm>
          <a:off x="2480474" y="-59329"/>
          <a:ext cx="2054550" cy="7562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b="0" kern="1200" dirty="0"/>
            <a:t>Consistência do programa</a:t>
          </a:r>
        </a:p>
      </dsp:txBody>
      <dsp:txXfrm>
        <a:off x="2517392" y="-22411"/>
        <a:ext cx="1980714" cy="682443"/>
      </dsp:txXfrm>
    </dsp:sp>
    <dsp:sp modelId="{F379EDE1-AF9B-45E1-A2B2-D9304F8F6760}">
      <dsp:nvSpPr>
        <dsp:cNvPr id="0" name=""/>
        <dsp:cNvSpPr/>
      </dsp:nvSpPr>
      <dsp:spPr>
        <a:xfrm>
          <a:off x="4436729" y="789215"/>
          <a:ext cx="2025521" cy="719938"/>
        </a:xfrm>
        <a:prstGeom prst="roundRect">
          <a:avLst/>
        </a:prstGeom>
        <a:solidFill>
          <a:schemeClr val="accent4">
            <a:hueOff val="-158007"/>
            <a:satOff val="-496"/>
            <a:lumOff val="-26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b="0" kern="1200" dirty="0"/>
            <a:t>Corpo docente</a:t>
          </a:r>
        </a:p>
      </dsp:txBody>
      <dsp:txXfrm>
        <a:off x="4471873" y="824359"/>
        <a:ext cx="1955233" cy="649650"/>
      </dsp:txXfrm>
    </dsp:sp>
    <dsp:sp modelId="{04E84426-5984-4BED-87B9-8D53C0839CE7}">
      <dsp:nvSpPr>
        <dsp:cNvPr id="0" name=""/>
        <dsp:cNvSpPr/>
      </dsp:nvSpPr>
      <dsp:spPr>
        <a:xfrm>
          <a:off x="4878090" y="1905625"/>
          <a:ext cx="1953703" cy="927271"/>
        </a:xfrm>
        <a:prstGeom prst="roundRect">
          <a:avLst/>
        </a:prstGeom>
        <a:solidFill>
          <a:schemeClr val="accent4">
            <a:hueOff val="-316014"/>
            <a:satOff val="-991"/>
            <a:lumOff val="-52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b="0" kern="1200" dirty="0"/>
            <a:t>Produção discente</a:t>
          </a:r>
        </a:p>
      </dsp:txBody>
      <dsp:txXfrm>
        <a:off x="4923356" y="1950891"/>
        <a:ext cx="1863171" cy="836739"/>
      </dsp:txXfrm>
    </dsp:sp>
    <dsp:sp modelId="{F36CDA1A-79D5-4EEC-A9A1-B6CB63F8221F}">
      <dsp:nvSpPr>
        <dsp:cNvPr id="0" name=""/>
        <dsp:cNvSpPr/>
      </dsp:nvSpPr>
      <dsp:spPr>
        <a:xfrm>
          <a:off x="4477850" y="3217943"/>
          <a:ext cx="2025535" cy="961507"/>
        </a:xfrm>
        <a:prstGeom prst="roundRect">
          <a:avLst/>
        </a:prstGeom>
        <a:solidFill>
          <a:schemeClr val="accent4">
            <a:hueOff val="-474021"/>
            <a:satOff val="-1487"/>
            <a:lumOff val="-78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b="0" kern="1200" dirty="0"/>
            <a:t>Publicação aluno / professor</a:t>
          </a:r>
        </a:p>
      </dsp:txBody>
      <dsp:txXfrm>
        <a:off x="4524787" y="3264880"/>
        <a:ext cx="1931661" cy="867633"/>
      </dsp:txXfrm>
    </dsp:sp>
    <dsp:sp modelId="{25F8CBC0-9C82-4DE1-B286-76E97DB2A556}">
      <dsp:nvSpPr>
        <dsp:cNvPr id="0" name=""/>
        <dsp:cNvSpPr/>
      </dsp:nvSpPr>
      <dsp:spPr>
        <a:xfrm>
          <a:off x="2637384" y="4042129"/>
          <a:ext cx="1740731" cy="867978"/>
        </a:xfrm>
        <a:prstGeom prst="roundRect">
          <a:avLst/>
        </a:prstGeom>
        <a:solidFill>
          <a:schemeClr val="accent4">
            <a:hueOff val="-632028"/>
            <a:satOff val="-1983"/>
            <a:lumOff val="-104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b="0" kern="1200" dirty="0"/>
            <a:t>Inserção social/educação básica</a:t>
          </a:r>
        </a:p>
      </dsp:txBody>
      <dsp:txXfrm>
        <a:off x="2679755" y="4084500"/>
        <a:ext cx="1655989" cy="783236"/>
      </dsp:txXfrm>
    </dsp:sp>
    <dsp:sp modelId="{31150EDF-80BC-4962-BFA4-3B34D4791AED}">
      <dsp:nvSpPr>
        <dsp:cNvPr id="0" name=""/>
        <dsp:cNvSpPr/>
      </dsp:nvSpPr>
      <dsp:spPr>
        <a:xfrm>
          <a:off x="892479" y="3189049"/>
          <a:ext cx="1740731" cy="831630"/>
        </a:xfrm>
        <a:prstGeom prst="roundRect">
          <a:avLst/>
        </a:prstGeom>
        <a:solidFill>
          <a:schemeClr val="accent4">
            <a:hueOff val="-790035"/>
            <a:satOff val="-2479"/>
            <a:lumOff val="-130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b="0" kern="1200" dirty="0"/>
            <a:t>Fator de impacto no mundo</a:t>
          </a:r>
        </a:p>
      </dsp:txBody>
      <dsp:txXfrm>
        <a:off x="933076" y="3229646"/>
        <a:ext cx="1659537" cy="750436"/>
      </dsp:txXfrm>
    </dsp:sp>
    <dsp:sp modelId="{2478B0FC-0D88-4572-878D-AEE3AEB39967}">
      <dsp:nvSpPr>
        <dsp:cNvPr id="0" name=""/>
        <dsp:cNvSpPr/>
      </dsp:nvSpPr>
      <dsp:spPr>
        <a:xfrm>
          <a:off x="276531" y="1896461"/>
          <a:ext cx="1740731" cy="909101"/>
        </a:xfrm>
        <a:prstGeom prst="roundRect">
          <a:avLst/>
        </a:prstGeom>
        <a:solidFill>
          <a:schemeClr val="accent4">
            <a:hueOff val="-948042"/>
            <a:satOff val="-2974"/>
            <a:lumOff val="-156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b="0" kern="1200" dirty="0"/>
            <a:t>Integração regional</a:t>
          </a:r>
        </a:p>
      </dsp:txBody>
      <dsp:txXfrm>
        <a:off x="320910" y="1940840"/>
        <a:ext cx="1651973" cy="820343"/>
      </dsp:txXfrm>
    </dsp:sp>
    <dsp:sp modelId="{06D13D43-26FE-4592-9384-F778BE52F390}">
      <dsp:nvSpPr>
        <dsp:cNvPr id="0" name=""/>
        <dsp:cNvSpPr/>
      </dsp:nvSpPr>
      <dsp:spPr>
        <a:xfrm>
          <a:off x="695655" y="696663"/>
          <a:ext cx="1740731" cy="961507"/>
        </a:xfrm>
        <a:prstGeom prst="roundRect">
          <a:avLst/>
        </a:prstGeom>
        <a:solidFill>
          <a:schemeClr val="accent4">
            <a:hueOff val="-1106049"/>
            <a:satOff val="-3470"/>
            <a:lumOff val="-18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b="0" kern="1200" dirty="0"/>
            <a:t>Internacionalização</a:t>
          </a:r>
        </a:p>
      </dsp:txBody>
      <dsp:txXfrm>
        <a:off x="742592" y="743600"/>
        <a:ext cx="1646857" cy="867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61436-A76C-0148-87E0-355255A1CFBF}">
      <dsp:nvSpPr>
        <dsp:cNvPr id="0" name=""/>
        <dsp:cNvSpPr/>
      </dsp:nvSpPr>
      <dsp:spPr>
        <a:xfrm>
          <a:off x="0" y="2839497"/>
          <a:ext cx="7079218" cy="62121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4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noProof="0" dirty="0"/>
            <a:t>Financiamento Nacional e Internacional</a:t>
          </a:r>
        </a:p>
      </dsp:txBody>
      <dsp:txXfrm>
        <a:off x="0" y="2839497"/>
        <a:ext cx="7079218" cy="621212"/>
      </dsp:txXfrm>
    </dsp:sp>
    <dsp:sp modelId="{279AEA8E-BFCD-0345-9C9C-E6282FF83B1E}">
      <dsp:nvSpPr>
        <dsp:cNvPr id="0" name=""/>
        <dsp:cNvSpPr/>
      </dsp:nvSpPr>
      <dsp:spPr>
        <a:xfrm rot="10800000">
          <a:off x="0" y="1893390"/>
          <a:ext cx="7079218" cy="955425"/>
        </a:xfrm>
        <a:prstGeom prst="upArrowCallout">
          <a:avLst/>
        </a:prstGeom>
        <a:gradFill rotWithShape="0">
          <a:gsLst>
            <a:gs pos="0">
              <a:schemeClr val="accent4">
                <a:hueOff val="-368683"/>
                <a:satOff val="-1157"/>
                <a:lumOff val="-6078"/>
                <a:alphaOff val="0"/>
                <a:tint val="60000"/>
                <a:satMod val="160000"/>
              </a:schemeClr>
            </a:gs>
            <a:gs pos="46000">
              <a:schemeClr val="accent4">
                <a:hueOff val="-368683"/>
                <a:satOff val="-1157"/>
                <a:lumOff val="-6078"/>
                <a:alphaOff val="0"/>
                <a:tint val="86000"/>
                <a:satMod val="160000"/>
              </a:schemeClr>
            </a:gs>
            <a:gs pos="100000">
              <a:schemeClr val="accent4">
                <a:hueOff val="-368683"/>
                <a:satOff val="-1157"/>
                <a:lumOff val="-6078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noProof="0" dirty="0"/>
            <a:t>Publicação e Evento</a:t>
          </a:r>
        </a:p>
      </dsp:txBody>
      <dsp:txXfrm rot="10800000">
        <a:off x="0" y="1893390"/>
        <a:ext cx="7079218" cy="620807"/>
      </dsp:txXfrm>
    </dsp:sp>
    <dsp:sp modelId="{25105BEA-FA99-0349-B00B-4F210C4E26A2}">
      <dsp:nvSpPr>
        <dsp:cNvPr id="0" name=""/>
        <dsp:cNvSpPr/>
      </dsp:nvSpPr>
      <dsp:spPr>
        <a:xfrm rot="10800000">
          <a:off x="0" y="947283"/>
          <a:ext cx="7079218" cy="955425"/>
        </a:xfrm>
        <a:prstGeom prst="upArrowCallout">
          <a:avLst/>
        </a:prstGeom>
        <a:gradFill rotWithShape="0">
          <a:gsLst>
            <a:gs pos="0">
              <a:schemeClr val="accent4">
                <a:hueOff val="-737366"/>
                <a:satOff val="-2313"/>
                <a:lumOff val="-12157"/>
                <a:alphaOff val="0"/>
                <a:tint val="60000"/>
                <a:satMod val="160000"/>
              </a:schemeClr>
            </a:gs>
            <a:gs pos="46000">
              <a:schemeClr val="accent4">
                <a:hueOff val="-737366"/>
                <a:satOff val="-2313"/>
                <a:lumOff val="-12157"/>
                <a:alphaOff val="0"/>
                <a:tint val="86000"/>
                <a:satMod val="160000"/>
              </a:schemeClr>
            </a:gs>
            <a:gs pos="100000">
              <a:schemeClr val="accent4">
                <a:hueOff val="-737366"/>
                <a:satOff val="-2313"/>
                <a:lumOff val="-12157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noProof="0" dirty="0"/>
            <a:t>Projetos</a:t>
          </a:r>
        </a:p>
      </dsp:txBody>
      <dsp:txXfrm rot="10800000">
        <a:off x="0" y="947283"/>
        <a:ext cx="7079218" cy="620807"/>
      </dsp:txXfrm>
    </dsp:sp>
    <dsp:sp modelId="{1C284E91-AB3B-6A43-A5FE-0F349398CD89}">
      <dsp:nvSpPr>
        <dsp:cNvPr id="0" name=""/>
        <dsp:cNvSpPr/>
      </dsp:nvSpPr>
      <dsp:spPr>
        <a:xfrm rot="10800000">
          <a:off x="0" y="1"/>
          <a:ext cx="7079218" cy="955425"/>
        </a:xfrm>
        <a:prstGeom prst="upArrowCallout">
          <a:avLst/>
        </a:prstGeom>
        <a:gradFill rotWithShape="0">
          <a:gsLst>
            <a:gs pos="0">
              <a:schemeClr val="accent4">
                <a:hueOff val="-1106049"/>
                <a:satOff val="-3470"/>
                <a:lumOff val="-18235"/>
                <a:alphaOff val="0"/>
                <a:tint val="60000"/>
                <a:satMod val="160000"/>
              </a:schemeClr>
            </a:gs>
            <a:gs pos="46000">
              <a:schemeClr val="accent4">
                <a:hueOff val="-1106049"/>
                <a:satOff val="-3470"/>
                <a:lumOff val="-18235"/>
                <a:alphaOff val="0"/>
                <a:tint val="86000"/>
                <a:satMod val="160000"/>
              </a:schemeClr>
            </a:gs>
            <a:gs pos="100000">
              <a:schemeClr val="accent4">
                <a:hueOff val="-1106049"/>
                <a:satOff val="-3470"/>
                <a:lumOff val="-18235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/>
            <a:t>Grupos de Pesquisa</a:t>
          </a:r>
        </a:p>
      </dsp:txBody>
      <dsp:txXfrm rot="10800000">
        <a:off x="0" y="1"/>
        <a:ext cx="7079218" cy="620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C00D0BD1-CC96-457D-BEFB-FEE04F4A2F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E5B10540-85C4-4065-B4F4-1819475ED13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992" y="0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872E9973-FD85-4A62-AD5C-2C9D6D1FBA3B}" type="datetime1">
              <a:rPr lang="pt-BR" altLang="pt-BR"/>
              <a:pPr>
                <a:defRPr/>
              </a:pPr>
              <a:t>06/09/2019</a:t>
            </a:fld>
            <a:endParaRPr lang="pt-BR" altLang="pt-BR"/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613C378A-7AEE-4895-B222-ADCE197056F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pt-BR" smtClean="0"/>
              <a:t>Felipe Chiarello de Souza Pinto - Palestra apresentada na UFES em 14/08/2019</a:t>
            </a:r>
            <a:endParaRPr lang="pt-BR"/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4E90A333-9EF0-4A69-9D91-190439F9A46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5EEFA866-49E1-4AF8-B8BF-95D0BF72A81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909064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4088616-DE23-4DCA-B189-DA52936E41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5270C6F0-F038-4D63-A902-A3C309844F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3992" y="0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AB6EAEA6-AFFF-4874-8F9D-9CBD9F53F555}" type="datetime1">
              <a:rPr lang="pt-BR" altLang="pt-BR"/>
              <a:pPr>
                <a:defRPr/>
              </a:pPr>
              <a:t>06/09/2019</a:t>
            </a:fld>
            <a:endParaRPr lang="pt-BR" altLang="pt-BR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D324BAFB-BC0A-475D-865E-C354A4ED77D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8350"/>
            <a:ext cx="5113337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7841BC06-ACDD-45BB-A1E3-2EE431D5846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1441"/>
            <a:ext cx="568325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/>
              <a:t>Clique para editar os estilos do texto mestre</a:t>
            </a:r>
          </a:p>
          <a:p>
            <a:pPr lvl="1"/>
            <a:r>
              <a:rPr lang="pt-BR" altLang="pt-BR" noProof="0"/>
              <a:t>Segundo nível</a:t>
            </a:r>
          </a:p>
          <a:p>
            <a:pPr lvl="2"/>
            <a:r>
              <a:rPr lang="pt-BR" altLang="pt-BR" noProof="0"/>
              <a:t>Terceiro nível</a:t>
            </a:r>
          </a:p>
          <a:p>
            <a:pPr lvl="3"/>
            <a:r>
              <a:rPr lang="pt-BR" altLang="pt-BR" noProof="0"/>
              <a:t>Quarto nível</a:t>
            </a:r>
          </a:p>
          <a:p>
            <a:pPr lvl="4"/>
            <a:r>
              <a:rPr lang="pt-BR" altLang="pt-BR" noProof="0"/>
              <a:t>Quinto nível</a:t>
            </a:r>
          </a:p>
        </p:txBody>
      </p:sp>
      <p:sp>
        <p:nvSpPr>
          <p:cNvPr id="38918" name="Rectangle 6">
            <a:extLst>
              <a:ext uri="{FF2B5EF4-FFF2-40B4-BE49-F238E27FC236}">
                <a16:creationId xmlns:a16="http://schemas.microsoft.com/office/drawing/2014/main" id="{2625517C-6E66-430A-8223-C130BF641C3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pt-BR" smtClean="0"/>
              <a:t>Felipe Chiarello de Souza Pinto - Palestra apresentada na UFES em 14/08/2019</a:t>
            </a:r>
            <a:endParaRPr lang="pt-BR"/>
          </a:p>
        </p:txBody>
      </p:sp>
      <p:sp>
        <p:nvSpPr>
          <p:cNvPr id="38919" name="Rectangle 7">
            <a:extLst>
              <a:ext uri="{FF2B5EF4-FFF2-40B4-BE49-F238E27FC236}">
                <a16:creationId xmlns:a16="http://schemas.microsoft.com/office/drawing/2014/main" id="{4DFCD52C-8127-450F-95C5-3DC955A569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9F09CA97-2F3D-4050-A07A-04E32422BF9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6270852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A7F6D4B5-F404-47AB-9C67-0233FB4F5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00429E46-7041-4280-A53C-92B3748EFF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Calibri" panose="020F0502020204030204" pitchFamily="34" charset="0"/>
            </a:endParaRPr>
          </a:p>
        </p:txBody>
      </p:sp>
      <p:sp>
        <p:nvSpPr>
          <p:cNvPr id="8196" name="Espaço Reservado para Rodapé 3">
            <a:extLst>
              <a:ext uri="{FF2B5EF4-FFF2-40B4-BE49-F238E27FC236}">
                <a16:creationId xmlns:a16="http://schemas.microsoft.com/office/drawing/2014/main" id="{D9459289-C833-4EFB-8BF1-EA3071BD1AC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804986" indent="-30961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238441" indent="-247688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733817" indent="-247688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229193" indent="-247688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724569" indent="-247688" defTabSz="495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3219945" indent="-247688" defTabSz="495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715322" indent="-247688" defTabSz="495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4210698" indent="-247688" defTabSz="495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mtClean="0">
                <a:latin typeface="Arial" panose="020B0604020202020204" pitchFamily="34" charset="0"/>
              </a:rPr>
              <a:t>Felipe Chiarello de Souza Pinto - Palestra apresentada na UFES em 14/08/2019</a:t>
            </a:r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9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Felipe Chiarello de Souza Pinto - Palestra apresentada na UFES em 14/08/2019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4868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Felipe Chiarello de Souza Pinto - Palestra apresentada na UFES em 14/08/2019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1097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Felipe Chiarello de Souza Pinto - Palestra apresentada na UFES em 14/08/2019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1282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ço Reservado para Imagem de Slide 1">
            <a:extLst>
              <a:ext uri="{FF2B5EF4-FFF2-40B4-BE49-F238E27FC236}">
                <a16:creationId xmlns:a16="http://schemas.microsoft.com/office/drawing/2014/main" id="{4B39DE68-07E5-4D88-AFA9-2C5336DB61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Espaço Reservado para Anotações 2">
            <a:extLst>
              <a:ext uri="{FF2B5EF4-FFF2-40B4-BE49-F238E27FC236}">
                <a16:creationId xmlns:a16="http://schemas.microsoft.com/office/drawing/2014/main" id="{5E3C9BE5-4D5B-41D9-B6C1-F5BD0FEA9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Calibri" panose="020F0502020204030204" pitchFamily="34" charset="0"/>
            </a:endParaRPr>
          </a:p>
        </p:txBody>
      </p:sp>
      <p:sp>
        <p:nvSpPr>
          <p:cNvPr id="110596" name="Espaço Reservado para Rodapé 3">
            <a:extLst>
              <a:ext uri="{FF2B5EF4-FFF2-40B4-BE49-F238E27FC236}">
                <a16:creationId xmlns:a16="http://schemas.microsoft.com/office/drawing/2014/main" id="{4CB54089-8E9F-458C-92A3-AD817B92BBB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804986" indent="-30961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238441" indent="-247688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733817" indent="-247688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229193" indent="-247688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724569" indent="-247688" defTabSz="495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3219945" indent="-247688" defTabSz="495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715322" indent="-247688" defTabSz="495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4210698" indent="-247688" defTabSz="495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mtClean="0">
                <a:latin typeface="Arial" panose="020B0604020202020204" pitchFamily="34" charset="0"/>
              </a:rPr>
              <a:t>Felipe Chiarello de Souza Pinto - Palestra apresentada na UFES em 14/08/2019</a:t>
            </a:r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178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AA5E3BB9-CC2F-4058-99D8-26F8FACE73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33A9EA4B-033D-4CF2-BF28-71E7C17F46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Espaço Reservado para Rodapé 3">
            <a:extLst>
              <a:ext uri="{FF2B5EF4-FFF2-40B4-BE49-F238E27FC236}">
                <a16:creationId xmlns:a16="http://schemas.microsoft.com/office/drawing/2014/main" id="{ADC32248-5235-44C7-A9BE-CE790804C7F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804986" indent="-30961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238441" indent="-247688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733817" indent="-247688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229193" indent="-247688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724569" indent="-247688" defTabSz="495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3219945" indent="-247688" defTabSz="495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715322" indent="-247688" defTabSz="495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4210698" indent="-247688" defTabSz="495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mtClean="0">
                <a:latin typeface="Arial" panose="020B0604020202020204" pitchFamily="34" charset="0"/>
              </a:rPr>
              <a:t>Felipe Chiarello de Souza Pinto - Palestra apresentada na UFES em 14/08/2019</a:t>
            </a:r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434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5171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AA5E3BB9-CC2F-4058-99D8-26F8FACE73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33A9EA4B-033D-4CF2-BF28-71E7C17F46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Espaço Reservado para Rodapé 3">
            <a:extLst>
              <a:ext uri="{FF2B5EF4-FFF2-40B4-BE49-F238E27FC236}">
                <a16:creationId xmlns:a16="http://schemas.microsoft.com/office/drawing/2014/main" id="{ADC32248-5235-44C7-A9BE-CE790804C7F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804986" indent="-30961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238441" indent="-247688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733817" indent="-247688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229193" indent="-247688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724569" indent="-247688" defTabSz="495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3219945" indent="-247688" defTabSz="495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715322" indent="-247688" defTabSz="495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4210698" indent="-247688" defTabSz="495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mtClean="0">
                <a:latin typeface="Arial" panose="020B0604020202020204" pitchFamily="34" charset="0"/>
              </a:rPr>
              <a:t>Felipe Chiarello de Souza Pinto - Palestra apresentada na UFES em 14/08/2019</a:t>
            </a:r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94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1895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1235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2634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Felipe Chiarello de Souza Pinto - Palestra apresentada na UFES em 14/08/2019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8983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Felipe Chiarello de Souza Pinto - Palestra apresentada na UFES em 14/08/2019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75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0D205583-288B-4632-9F87-6679B57C35BB}"/>
              </a:ext>
            </a:extLst>
          </p:cNvPr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228A096D-EF6E-4851-BBD4-5164568412A2}"/>
              </a:ext>
            </a:extLst>
          </p:cNvPr>
          <p:cNvCxnSpPr/>
          <p:nvPr/>
        </p:nvCxnSpPr>
        <p:spPr>
          <a:xfrm>
            <a:off x="1484313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96B5AA4-1AEE-4648-AF79-6CCF5B6E1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0340CA0-A48D-42F9-A429-2ECC68FB3913}" type="datetime1">
              <a:rPr lang="pt-BR" altLang="pt-BR"/>
              <a:pPr>
                <a:defRPr/>
              </a:pPr>
              <a:t>06/09/2019</a:t>
            </a:fld>
            <a:endParaRPr lang="pt-BR" altLang="pt-B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9579BEB-652D-45EA-9540-AB9921514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7552013-7D4F-4E2D-9FC7-A951C0F2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D2465D-E01B-4E05-963D-BEE660F0959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1593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839E8-EA13-49C6-9068-2635A439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97A8E-E101-46EA-926D-67C037892DEF}" type="datetime1">
              <a:rPr lang="pt-BR" altLang="pt-BR"/>
              <a:pPr>
                <a:defRPr/>
              </a:pPr>
              <a:t>06/09/2019</a:t>
            </a:fld>
            <a:endParaRPr lang="pt-BR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FE971-FD9F-49BD-9F8E-51E3586A4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75538-DFE7-4C95-8FBA-F1DF50B3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8ED02-1752-47F6-9699-7CA9E6ABA6A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389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A49F8-E263-46DF-A81A-F8A6FC049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E982-D538-4F18-A58D-98ED6B12C638}" type="datetime1">
              <a:rPr lang="pt-BR" altLang="pt-BR"/>
              <a:pPr>
                <a:defRPr/>
              </a:pPr>
              <a:t>06/09/2019</a:t>
            </a:fld>
            <a:endParaRPr lang="pt-BR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D3DFF-DCBE-4583-A249-0B885BC8E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FBBBE-0B1F-482A-9116-9C48AA08E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FD82E-F363-4F6B-965F-371631EBE75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7297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BC608-D2DC-45D2-BE77-A30142021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9577D-420C-4CDB-90A5-723A3BFC50B6}" type="datetime1">
              <a:rPr lang="pt-BR" altLang="pt-BR"/>
              <a:pPr>
                <a:defRPr/>
              </a:pPr>
              <a:t>06/09/2019</a:t>
            </a:fld>
            <a:endParaRPr lang="pt-BR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53787-1986-414B-9E75-4D3D7FCEF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865D1-173E-4D24-86DD-F56EB9EA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4A986-251F-48D0-9351-DF39729F9CA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62212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73C42540-E54E-4918-A9DA-4069259E09FA}"/>
              </a:ext>
            </a:extLst>
          </p:cNvPr>
          <p:cNvCxnSpPr/>
          <p:nvPr/>
        </p:nvCxnSpPr>
        <p:spPr>
          <a:xfrm>
            <a:off x="1485900" y="4021138"/>
            <a:ext cx="6172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3DFF14-3844-47CE-B49C-6D2E327C3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04B05-6D26-48F9-A504-5A299A43E2D4}" type="datetime1">
              <a:rPr lang="pt-BR" altLang="pt-BR"/>
              <a:pPr>
                <a:defRPr/>
              </a:pPr>
              <a:t>06/09/2019</a:t>
            </a:fld>
            <a:endParaRPr lang="pt-BR" alt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235159-8964-4B17-8E6D-1A93C1B3D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3D8953-5C1C-4495-BF0E-A4165CAB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1E0C4-1D0A-4561-9089-832D38FCFA4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579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72D4A7-B78F-4969-BDD7-BF6C5751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85CD3-9E05-488A-8F4F-988118A88E4E}" type="datetime1">
              <a:rPr lang="pt-BR" altLang="pt-BR"/>
              <a:pPr>
                <a:defRPr/>
              </a:pPr>
              <a:t>06/09/2019</a:t>
            </a:fld>
            <a:endParaRPr lang="pt-BR" alt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45E314-EBC4-4129-B916-4E87EBA7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D36997-BAE6-4574-B624-491319068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DB9A9-8368-442B-BB7A-81C63ED5A65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4463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B14B33E-04DE-4113-926D-B5A5E5F2B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A26BD-476D-4814-AF58-D70BB49B2F60}" type="datetime1">
              <a:rPr lang="pt-BR" altLang="pt-BR"/>
              <a:pPr>
                <a:defRPr/>
              </a:pPr>
              <a:t>06/09/2019</a:t>
            </a:fld>
            <a:endParaRPr lang="pt-BR" alt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824A08-0DCE-4A4D-9F67-8ED5E7326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1ECDF2-C090-4433-BD4D-404F496BD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870D4-50DA-4FFA-973C-DA0E0BFF380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2041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AFC8968-FD71-4954-AE86-12AE07FD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058DA-E5C2-4A12-9395-DA0BC78103A4}" type="datetime1">
              <a:rPr lang="pt-BR" altLang="pt-BR"/>
              <a:pPr>
                <a:defRPr/>
              </a:pPr>
              <a:t>06/09/2019</a:t>
            </a:fld>
            <a:endParaRPr lang="pt-BR" alt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1D1EF37-5BE9-4B5D-9334-2DFC96F8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40333D-31F1-45E8-8F25-81A0F0583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79171-89FA-4CD7-A083-831159DE4D8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5483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977728B-8C5B-436C-8681-9D6350D3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3845D-D152-43C3-8F4E-8676B10BB84C}" type="datetime1">
              <a:rPr lang="pt-BR" altLang="pt-BR"/>
              <a:pPr>
                <a:defRPr/>
              </a:pPr>
              <a:t>06/09/2019</a:t>
            </a:fld>
            <a:endParaRPr lang="pt-BR" alt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5A9D55D-EB14-435E-9438-E535C7F0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E32CDA9-4CBE-4AF0-9658-6887AE993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DFF74-017A-493D-B8FE-02B28973E84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7470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9C9FBA-350A-41F5-BBDB-5CA62554A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42076-91B2-4996-9814-C09747FB77CF}" type="datetime1">
              <a:rPr lang="pt-BR" altLang="pt-BR"/>
              <a:pPr>
                <a:defRPr/>
              </a:pPr>
              <a:t>06/09/2019</a:t>
            </a:fld>
            <a:endParaRPr lang="pt-BR" alt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2024BC-354B-423C-8450-7B3786338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D90C52-5355-48A1-BEAE-F775BA62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86937-E6E7-4B38-9863-3FB97C1443F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68307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4FD3F-3820-4821-9741-CAFB90AB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C1166-6B8C-44A2-A0D2-832CB934DA11}" type="datetime1">
              <a:rPr lang="pt-BR" altLang="pt-BR"/>
              <a:pPr>
                <a:defRPr/>
              </a:pPr>
              <a:t>06/09/2019</a:t>
            </a:fld>
            <a:endParaRPr lang="pt-BR" alt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06517-5E92-4BDC-9FF3-8DE49D25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FEC58-F753-41CC-A1B2-5C9A8DEAB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E11AB-8E7D-4C8D-8F73-7FAD439B7A1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478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D6BD-E897-466F-ABFE-03D09DFF8644}"/>
              </a:ext>
            </a:extLst>
          </p:cNvPr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1159B6BB-9877-4ABD-99B4-EAE7A16139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57250" y="609600"/>
            <a:ext cx="74072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89CE68D2-2082-48C5-B31F-D13B9285E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0" y="2057400"/>
            <a:ext cx="74041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D2636-A811-44D3-A9A1-717B3F668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250" y="6224588"/>
            <a:ext cx="174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6D12853E-0BC4-4A83-903E-D68EEF63D251}" type="datetime1">
              <a:rPr lang="pt-BR" altLang="pt-BR"/>
              <a:pPr>
                <a:defRPr/>
              </a:pPr>
              <a:t>06/09/2019</a:t>
            </a:fld>
            <a:endParaRPr lang="pt-BR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0A2A-CEEF-4015-A735-29A9BB42E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2275" y="6224588"/>
            <a:ext cx="3538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EE910-2D91-41C2-AA7E-5EE8A4070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7700" y="6224588"/>
            <a:ext cx="1279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61249D23-AC4D-4B01-997C-A26CC2322D7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3" r:id="rId1"/>
    <p:sldLayoutId id="2147485615" r:id="rId2"/>
    <p:sldLayoutId id="2147485624" r:id="rId3"/>
    <p:sldLayoutId id="2147485616" r:id="rId4"/>
    <p:sldLayoutId id="2147485617" r:id="rId5"/>
    <p:sldLayoutId id="2147485618" r:id="rId6"/>
    <p:sldLayoutId id="2147485619" r:id="rId7"/>
    <p:sldLayoutId id="2147485620" r:id="rId8"/>
    <p:sldLayoutId id="2147485625" r:id="rId9"/>
    <p:sldLayoutId id="2147485621" r:id="rId10"/>
    <p:sldLayoutId id="2147485622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Tw Cen MT" panose="020B0602020104020603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Tw Cen MT" panose="020B0602020104020603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Tw Cen MT" panose="020B0602020104020603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Tw Cen MT" panose="020B0602020104020603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Tw Cen MT" panose="020B0602020104020603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Tw Cen MT" panose="020B0602020104020603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Tw Cen MT" panose="020B0602020104020603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Tw Cen MT" panose="020B0602020104020603" pitchFamily="34" charset="0"/>
        </a:defRPr>
      </a:lvl9pPr>
    </p:titleStyle>
    <p:bodyStyle>
      <a:lvl1pPr marL="171450" indent="-136525" algn="l" defTabSz="685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2pPr>
      <a:lvl3pPr marL="547688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0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191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854E642-945F-4B13-B5FA-E781F7502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0239" y="4193382"/>
            <a:ext cx="5434012" cy="69373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pt-BR" alt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Prof. Dr. Felipe </a:t>
            </a:r>
            <a:r>
              <a:rPr lang="pt-BR" alt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Chiarello</a:t>
            </a:r>
            <a:endParaRPr lang="pt-BR" alt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</a:endParaRPr>
          </a:p>
        </p:txBody>
      </p:sp>
      <p:pic>
        <p:nvPicPr>
          <p:cNvPr id="7172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D72BCB22-A243-45DC-9392-BBB174382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733" y="4897631"/>
            <a:ext cx="3635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DBDF4B0-F435-4B49-8666-6FCEB109A79D}"/>
              </a:ext>
            </a:extLst>
          </p:cNvPr>
          <p:cNvSpPr/>
          <p:nvPr/>
        </p:nvSpPr>
        <p:spPr>
          <a:xfrm>
            <a:off x="3950438" y="4824606"/>
            <a:ext cx="2752725" cy="10001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Wingdings 3" pitchFamily="18" charset="2"/>
              <a:buNone/>
              <a:defRPr/>
            </a:pPr>
            <a:r>
              <a:rPr lang="it-IT" altLang="zh-CN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sym typeface="Bookman Old Style" pitchFamily="18" charset="0"/>
              </a:rPr>
              <a:t> </a:t>
            </a:r>
            <a:r>
              <a:rPr lang="it-IT" altLang="zh-CN" sz="13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sym typeface="Bookman Old Style" pitchFamily="18" charset="0"/>
              </a:rPr>
              <a:t>felipechiarello@gmail.com</a:t>
            </a:r>
          </a:p>
          <a:p>
            <a:pPr eaLnBrk="1" hangingPunct="1">
              <a:lnSpc>
                <a:spcPct val="150000"/>
              </a:lnSpc>
              <a:buFont typeface="Wingdings 3" pitchFamily="18" charset="2"/>
              <a:buNone/>
              <a:defRPr/>
            </a:pPr>
            <a:r>
              <a:rPr lang="pt-BR" altLang="zh-CN" sz="13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sym typeface="Bookman Old Style" pitchFamily="18" charset="0"/>
              </a:rPr>
              <a:t>/</a:t>
            </a:r>
            <a:r>
              <a:rPr lang="pt-BR" altLang="zh-CN" sz="135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sym typeface="Bookman Old Style" pitchFamily="18" charset="0"/>
              </a:rPr>
              <a:t>prof.felipechiarello</a:t>
            </a:r>
            <a:r>
              <a:rPr lang="pt-BR" altLang="zh-CN" sz="13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sym typeface="Bookman Old Style" pitchFamily="18" charset="0"/>
              </a:rPr>
              <a:t>/</a:t>
            </a:r>
          </a:p>
          <a:p>
            <a:pPr eaLnBrk="1" hangingPunct="1">
              <a:lnSpc>
                <a:spcPct val="150000"/>
              </a:lnSpc>
              <a:buFont typeface="Wingdings 3" pitchFamily="18" charset="2"/>
              <a:buNone/>
              <a:defRPr/>
            </a:pPr>
            <a:r>
              <a:rPr lang="pt-BR" altLang="zh-CN" sz="13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sym typeface="Bookman Old Style" pitchFamily="18" charset="0"/>
              </a:rPr>
              <a:t>@</a:t>
            </a:r>
            <a:r>
              <a:rPr lang="pt-BR" altLang="zh-CN" sz="135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sym typeface="Bookman Old Style" pitchFamily="18" charset="0"/>
              </a:rPr>
              <a:t>felipechiarello</a:t>
            </a:r>
            <a:endParaRPr lang="pt-BR" altLang="zh-CN" sz="13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sym typeface="Bookman Old Style" pitchFamily="18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45B5EE37-6F14-4365-AB51-25AA7F269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69376" y="401608"/>
            <a:ext cx="8995737" cy="2543495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pt-BR" altLang="pt-BR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Parceria entre os setores público e privado na promoção da internacionalização da pesquisa</a:t>
            </a:r>
            <a:endParaRPr lang="pt-BR" altLang="pt-BR" sz="4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Imagem 7">
            <a:extLst>
              <a:ext uri="{FF2B5EF4-FFF2-40B4-BE49-F238E27FC236}">
                <a16:creationId xmlns:a16="http://schemas.microsoft.com/office/drawing/2014/main" id="{920717EB-E257-4E58-AD0D-0C855C7A1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012182"/>
            <a:ext cx="603250" cy="604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Resultado de imagem para funades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64687" y="6045720"/>
            <a:ext cx="1041608" cy="5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9E552D-2CC0-40B5-8679-F10B3047C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572" y="404664"/>
            <a:ext cx="7848872" cy="1618777"/>
          </a:xfrm>
        </p:spPr>
        <p:txBody>
          <a:bodyPr anchor="ctr">
            <a:normAutofit/>
          </a:bodyPr>
          <a:lstStyle/>
          <a:p>
            <a:pPr algn="ctr"/>
            <a:r>
              <a:rPr lang="pt-BR" sz="3600" dirty="0">
                <a:latin typeface="+mn-lt"/>
              </a:rPr>
              <a:t>Internacionalização</a:t>
            </a:r>
            <a:r>
              <a:rPr lang="pt-BR" sz="5500" dirty="0"/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26E447-8EFA-4440-8B00-F0B91685AC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548" y="1803152"/>
            <a:ext cx="8136904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Os programas classificados como notas 6 ou 7 são aqueles que revelam </a:t>
            </a:r>
            <a:r>
              <a:rPr lang="pt-BR" sz="2400" u="sng" dirty="0">
                <a:solidFill>
                  <a:schemeClr val="bg1"/>
                </a:solidFill>
              </a:rPr>
              <a:t>inserção internacional</a:t>
            </a:r>
            <a:r>
              <a:rPr lang="pt-BR" sz="2400" dirty="0">
                <a:solidFill>
                  <a:schemeClr val="bg1"/>
                </a:solidFill>
              </a:rPr>
              <a:t>:</a:t>
            </a:r>
            <a:r>
              <a:rPr lang="pt-BR" sz="24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sz="2000" dirty="0"/>
              <a:t>a) Cotutela – dupla titulação; </a:t>
            </a:r>
          </a:p>
          <a:p>
            <a:r>
              <a:rPr lang="pt-BR" sz="2000" dirty="0"/>
              <a:t>b) Estagio no exterior: mestrado sanduiche, doutorado sanduiche; </a:t>
            </a:r>
          </a:p>
          <a:p>
            <a:r>
              <a:rPr lang="pt-BR" sz="2000" dirty="0"/>
              <a:t>c) Participação em Eventos Internacionais; </a:t>
            </a:r>
          </a:p>
          <a:p>
            <a:r>
              <a:rPr lang="pt-BR" sz="2000" dirty="0"/>
              <a:t>d) Organização de Eventos Internacionais; </a:t>
            </a:r>
          </a:p>
          <a:p>
            <a:r>
              <a:rPr lang="pt-BR" sz="2000" dirty="0"/>
              <a:t>d) Publicações internacionais</a:t>
            </a:r>
          </a:p>
          <a:p>
            <a:r>
              <a:rPr lang="pt-BR" sz="2000" dirty="0"/>
              <a:t>e) Projetos de cooperação internacional financiados por agências de fomento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1403648" y="3717032"/>
            <a:ext cx="648072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7">
            <a:extLst>
              <a:ext uri="{FF2B5EF4-FFF2-40B4-BE49-F238E27FC236}">
                <a16:creationId xmlns:a16="http://schemas.microsoft.com/office/drawing/2014/main" id="{851C81B3-6D53-4C45-B2F3-C9392716D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534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38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297C60D-89E3-4A52-A430-CD6702609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84386"/>
            <a:ext cx="7416824" cy="588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3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2275" y="188641"/>
            <a:ext cx="7475220" cy="1027528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/>
              <a:t>JCR / </a:t>
            </a:r>
            <a:r>
              <a:rPr lang="pt-BR" dirty="0" err="1" smtClean="0"/>
              <a:t>WoS</a:t>
            </a:r>
            <a:r>
              <a:rPr lang="pt-BR" dirty="0" smtClean="0"/>
              <a:t> / </a:t>
            </a:r>
            <a:r>
              <a:rPr lang="pt-BR" dirty="0" err="1" smtClean="0"/>
              <a:t>scopus</a:t>
            </a:r>
            <a:endParaRPr lang="pt-BR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1403648" y="3717032"/>
            <a:ext cx="648072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1216169"/>
            <a:ext cx="7534515" cy="404163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1500" dirty="0">
                <a:solidFill>
                  <a:schemeClr val="bg1"/>
                </a:solidFill>
              </a:rPr>
              <a:t>"BOSTON U LAW REV", "BOSTON UNIVERSITY LAW REVIEW                                                                                                                                                                                                                              ","0006-8047","523","1111,000","697,000","33","920,0"</a:t>
            </a:r>
          </a:p>
          <a:p>
            <a:pPr algn="just">
              <a:lnSpc>
                <a:spcPct val="100000"/>
              </a:lnSpc>
            </a:pPr>
            <a:r>
              <a:rPr lang="en-US" sz="1500" dirty="0">
                <a:solidFill>
                  <a:schemeClr val="bg1"/>
                </a:solidFill>
              </a:rPr>
              <a:t>"BUFFALO LAW REV", "BUFFALO LAW REVIEW                                                                                                                                                                                                                                        ","0023-9356","189","1093,000","105,000","19","610,0"</a:t>
            </a:r>
          </a:p>
          <a:p>
            <a:pPr algn="just">
              <a:lnSpc>
                <a:spcPct val="100000"/>
              </a:lnSpc>
            </a:pPr>
            <a:r>
              <a:rPr lang="en-US" sz="1500" dirty="0">
                <a:solidFill>
                  <a:schemeClr val="bg1"/>
                </a:solidFill>
              </a:rPr>
              <a:t>"BUS LAWYER",  "BUSINESS LAWYER                                                                                                                                                                                                                                           ","0007-6899","457","857,000","396,000","53","710,0"</a:t>
            </a:r>
          </a:p>
          <a:p>
            <a:pPr algn="just">
              <a:lnSpc>
                <a:spcPct val="100000"/>
              </a:lnSpc>
            </a:pPr>
            <a:r>
              <a:rPr lang="en-US" sz="1500" dirty="0">
                <a:solidFill>
                  <a:schemeClr val="bg1"/>
                </a:solidFill>
              </a:rPr>
              <a:t>"CALIF LAW REV", "CALIFORNIA LAW REVIEW                                                                                                                                                                                                                                     ","0008-1221","1317","2065,000","600,000","30","960,0"</a:t>
            </a:r>
          </a:p>
          <a:p>
            <a:pPr algn="just">
              <a:lnSpc>
                <a:spcPct val="100000"/>
              </a:lnSpc>
            </a:pPr>
            <a:r>
              <a:rPr lang="en-US" sz="1500" dirty="0">
                <a:solidFill>
                  <a:schemeClr val="bg1"/>
                </a:solidFill>
              </a:rPr>
              <a:t>"CATHOL U LAW REV", "CATHOLIC UNIVERSITY LAW REVIEW                                                                                                                                                                                                                            ","0008-8390","174","609,000","0,000","19","590,0"</a:t>
            </a:r>
          </a:p>
          <a:p>
            <a:pPr algn="just">
              <a:lnSpc>
                <a:spcPct val="100000"/>
              </a:lnSpc>
            </a:pPr>
            <a:r>
              <a:rPr lang="en-US" sz="1500" dirty="0">
                <a:solidFill>
                  <a:schemeClr val="bg1"/>
                </a:solidFill>
              </a:rPr>
              <a:t>"CHINESE LAW GOV",  "CHINESE LAW AND GOVERNMENT                                                                                                                                                                                                                                ","0009-4609","13","19,000","0,000","38","      "</a:t>
            </a:r>
          </a:p>
          <a:p>
            <a:pPr algn="just">
              <a:lnSpc>
                <a:spcPct val="100000"/>
              </a:lnSpc>
            </a:pPr>
            <a:r>
              <a:rPr lang="en-US" sz="1500" dirty="0">
                <a:solidFill>
                  <a:schemeClr val="bg1"/>
                </a:solidFill>
              </a:rPr>
              <a:t>"COLUMBIA J LAW SOC P","COLUMBIA JOURNAL OF LAW AND SOCIAL PROBLEMS                                                                                                                                                                                                               ","0010-1923","74","346,000","0,000","5","      "</a:t>
            </a:r>
          </a:p>
          <a:p>
            <a:pPr algn="just">
              <a:lnSpc>
                <a:spcPct val="100000"/>
              </a:lnSpc>
            </a:pPr>
            <a:r>
              <a:rPr lang="en-US" sz="1500" dirty="0">
                <a:solidFill>
                  <a:schemeClr val="bg1"/>
                </a:solidFill>
              </a:rPr>
              <a:t>"COLUMBIA J TRANS LAW","COLUMBIA JOURNAL OF TRANSNATIONAL LAW                                                                                                                                                                                                                     ","0010-1931","140","1139,000","182,000","11","460,0”</a:t>
            </a:r>
          </a:p>
          <a:p>
            <a:pPr algn="just">
              <a:lnSpc>
                <a:spcPct val="100000"/>
              </a:lnSpc>
            </a:pPr>
            <a:r>
              <a:rPr lang="en-US" sz="1500" dirty="0">
                <a:solidFill>
                  <a:schemeClr val="bg1"/>
                </a:solidFill>
              </a:rPr>
              <a:t>"COLUMBIA LAW REV",  "COLUMBIA LAW REVIEW                                                                                                                                                                                                                                       ","0010-1958","2675","4796,000","1711,000","38","920,0"</a:t>
            </a:r>
          </a:p>
        </p:txBody>
      </p:sp>
      <p:pic>
        <p:nvPicPr>
          <p:cNvPr id="7" name="Imagem 7">
            <a:extLst>
              <a:ext uri="{FF2B5EF4-FFF2-40B4-BE49-F238E27FC236}">
                <a16:creationId xmlns:a16="http://schemas.microsoft.com/office/drawing/2014/main" id="{E5FF2819-26EC-446E-9392-D183C234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534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6398" y="131975"/>
            <a:ext cx="7475220" cy="1099536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+mn-lt"/>
              </a:rPr>
              <a:t>PRODUÇÃO DOCENTE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cxnSp>
        <p:nvCxnSpPr>
          <p:cNvPr id="7" name="Conector reto 6"/>
          <p:cNvCxnSpPr/>
          <p:nvPr/>
        </p:nvCxnSpPr>
        <p:spPr>
          <a:xfrm>
            <a:off x="1403648" y="3717032"/>
            <a:ext cx="648072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4"/>
          <p:cNvPicPr>
            <a:picLocks noGrp="1"/>
          </p:cNvPicPr>
          <p:nvPr>
            <p:ph idx="4294967295"/>
          </p:nvPr>
        </p:nvPicPr>
        <p:blipFill rotWithShape="1">
          <a:blip r:embed="rId3"/>
          <a:srcRect l="27630" t="42883" r="29161" b="29445"/>
          <a:stretch/>
        </p:blipFill>
        <p:spPr>
          <a:xfrm>
            <a:off x="1041993" y="1857580"/>
            <a:ext cx="7060013" cy="4024110"/>
          </a:xfr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44E1D88-EAC4-40EF-9AB2-C6FF39179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534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010" y="260648"/>
            <a:ext cx="7912169" cy="2016224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+mn-lt"/>
              </a:rPr>
              <a:t>PRODUÇÃO CIENTÍFICA EM LIVROS: </a:t>
            </a:r>
            <a:r>
              <a:rPr lang="pt-BR" sz="4000" cap="none" dirty="0">
                <a:latin typeface="+mn-lt"/>
              </a:rPr>
              <a:t>pontuação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2" name="Espaço Reservado para Conteúdo 1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959790" y="2708920"/>
          <a:ext cx="7503740" cy="2905656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875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5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5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59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427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Capítulo 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Coletânea 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Livro</a:t>
                      </a:r>
                    </a:p>
                  </a:txBody>
                  <a:tcPr marL="87799" marR="8779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276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L4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32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100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200</a:t>
                      </a:r>
                    </a:p>
                  </a:txBody>
                  <a:tcPr marL="87799" marR="8779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276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L3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24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72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150</a:t>
                      </a:r>
                    </a:p>
                  </a:txBody>
                  <a:tcPr marL="87799" marR="8779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276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L2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14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52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100</a:t>
                      </a:r>
                    </a:p>
                  </a:txBody>
                  <a:tcPr marL="87799" marR="8779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276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L1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04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32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50</a:t>
                      </a:r>
                    </a:p>
                  </a:txBody>
                  <a:tcPr marL="87799" marR="8779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276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LNC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</a:t>
                      </a:r>
                    </a:p>
                  </a:txBody>
                  <a:tcPr marL="87799" marR="877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</a:t>
                      </a:r>
                    </a:p>
                  </a:txBody>
                  <a:tcPr marL="87799" marR="8779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Imagem 7">
            <a:extLst>
              <a:ext uri="{FF2B5EF4-FFF2-40B4-BE49-F238E27FC236}">
                <a16:creationId xmlns:a16="http://schemas.microsoft.com/office/drawing/2014/main" id="{D3E7ABB9-745D-420A-B8F1-B587390C1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534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/>
        </p:nvCxnSpPr>
        <p:spPr>
          <a:xfrm>
            <a:off x="1403648" y="3717032"/>
            <a:ext cx="648072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7053" y="260648"/>
            <a:ext cx="7475220" cy="1819616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latin typeface="+mn-lt"/>
              </a:rPr>
              <a:t>SUSTENTABILIDADE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90716227"/>
              </p:ext>
            </p:extLst>
          </p:nvPr>
        </p:nvGraphicFramePr>
        <p:xfrm>
          <a:off x="1165054" y="2080264"/>
          <a:ext cx="7079218" cy="3461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m 7">
            <a:extLst>
              <a:ext uri="{FF2B5EF4-FFF2-40B4-BE49-F238E27FC236}">
                <a16:creationId xmlns:a16="http://schemas.microsoft.com/office/drawing/2014/main" id="{D9815105-AA9D-45E7-AAF2-F272559C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534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85" y="434161"/>
            <a:ext cx="7475220" cy="762817"/>
          </a:xfrm>
        </p:spPr>
        <p:txBody>
          <a:bodyPr anchor="ctr">
            <a:normAutofit/>
          </a:bodyPr>
          <a:lstStyle/>
          <a:p>
            <a:pPr algn="just"/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AGÊNCIA </a:t>
            </a:r>
            <a:r>
              <a:rPr lang="pt-B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GEF</a:t>
            </a:r>
            <a:endParaRPr lang="pt-BR" sz="4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type="subTitle" idx="1"/>
          </p:nvPr>
        </p:nvSpPr>
        <p:spPr>
          <a:xfrm>
            <a:off x="515936" y="1268760"/>
            <a:ext cx="8064896" cy="1388165"/>
          </a:xfrm>
        </p:spPr>
        <p:txBody>
          <a:bodyPr>
            <a:normAutofit/>
          </a:bodyPr>
          <a:lstStyle/>
          <a:p>
            <a:pPr algn="just"/>
            <a:r>
              <a:rPr lang="pt-BR" sz="2200" dirty="0"/>
              <a:t>O Global </a:t>
            </a:r>
            <a:r>
              <a:rPr lang="pt-BR" sz="2200" dirty="0" smtClean="0"/>
              <a:t>Environmental </a:t>
            </a:r>
            <a:r>
              <a:rPr lang="pt-BR" sz="2200" dirty="0" err="1"/>
              <a:t>Facility</a:t>
            </a:r>
            <a:r>
              <a:rPr lang="pt-BR" sz="2200" dirty="0"/>
              <a:t> (GEF), em português Fundo Global para o Meio Ambiente, é um dos maiores financiadores de projetos ambientais no mundo</a:t>
            </a:r>
            <a:r>
              <a:rPr lang="pt-BR" sz="2200" dirty="0" smtClean="0"/>
              <a:t>.</a:t>
            </a:r>
            <a:endParaRPr lang="pt-BR" sz="2200" dirty="0"/>
          </a:p>
          <a:p>
            <a:pPr algn="just"/>
            <a:endParaRPr lang="pt-BR" sz="1800" dirty="0" smtClean="0"/>
          </a:p>
        </p:txBody>
      </p:sp>
      <p:pic>
        <p:nvPicPr>
          <p:cNvPr id="6" name="Imagem 7">
            <a:extLst>
              <a:ext uri="{FF2B5EF4-FFF2-40B4-BE49-F238E27FC236}">
                <a16:creationId xmlns:a16="http://schemas.microsoft.com/office/drawing/2014/main" id="{D9815105-AA9D-45E7-AAF2-F272559C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556" y="5948828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85" y="2564904"/>
            <a:ext cx="8385421" cy="3312368"/>
          </a:xfrm>
          <a:prstGeom prst="rect">
            <a:avLst/>
          </a:prstGeom>
        </p:spPr>
      </p:pic>
      <p:sp>
        <p:nvSpPr>
          <p:cNvPr id="7" name="Espaço Reservado para Conteúdo 2"/>
          <p:cNvSpPr txBox="1">
            <a:spLocks/>
          </p:cNvSpPr>
          <p:nvPr/>
        </p:nvSpPr>
        <p:spPr bwMode="auto">
          <a:xfrm>
            <a:off x="477602" y="2483499"/>
            <a:ext cx="8381204" cy="44144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6858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EXECUTADO NO BRASIL</a:t>
            </a:r>
          </a:p>
          <a:p>
            <a:pPr algn="just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5783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578" y="332656"/>
            <a:ext cx="7475220" cy="1062349"/>
          </a:xfrm>
        </p:spPr>
        <p:txBody>
          <a:bodyPr anchor="ctr">
            <a:normAutofit/>
          </a:bodyPr>
          <a:lstStyle/>
          <a:p>
            <a:pPr algn="just"/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AGÊNCIA </a:t>
            </a:r>
            <a:r>
              <a:rPr lang="mr-IN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pt-B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GEF (2019)</a:t>
            </a:r>
            <a:endParaRPr lang="pt-BR" sz="4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endParaRPr lang="pt-BR" sz="1800" dirty="0"/>
          </a:p>
          <a:p>
            <a:pPr algn="just"/>
            <a:endParaRPr lang="pt-BR" sz="1800" dirty="0" smtClean="0"/>
          </a:p>
        </p:txBody>
      </p:sp>
      <p:pic>
        <p:nvPicPr>
          <p:cNvPr id="6" name="Imagem 7">
            <a:extLst>
              <a:ext uri="{FF2B5EF4-FFF2-40B4-BE49-F238E27FC236}">
                <a16:creationId xmlns:a16="http://schemas.microsoft.com/office/drawing/2014/main" id="{D9815105-AA9D-45E7-AAF2-F272559C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534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b="56338"/>
          <a:stretch/>
        </p:blipFill>
        <p:spPr>
          <a:xfrm>
            <a:off x="683568" y="1729408"/>
            <a:ext cx="806489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1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34304"/>
            <a:ext cx="8524130" cy="1898552"/>
          </a:xfrm>
        </p:spPr>
        <p:txBody>
          <a:bodyPr anchor="ctr">
            <a:normAutofit/>
          </a:bodyPr>
          <a:lstStyle/>
          <a:p>
            <a:pPr algn="just"/>
            <a:r>
              <a:rPr lang="pt-BR" sz="3900" b="1" dirty="0" smtClean="0"/>
              <a:t>PROGRAMA PILOTO PARA A PROTEÇÃO DAS FLORESTAS TROPICAIS DO BRASIL – PPG7</a:t>
            </a:r>
            <a:endParaRPr lang="pt-BR" sz="3900" b="0" dirty="0"/>
          </a:p>
        </p:txBody>
      </p:sp>
      <p:pic>
        <p:nvPicPr>
          <p:cNvPr id="6" name="Imagem 7">
            <a:extLst>
              <a:ext uri="{FF2B5EF4-FFF2-40B4-BE49-F238E27FC236}">
                <a16:creationId xmlns:a16="http://schemas.microsoft.com/office/drawing/2014/main" id="{D9815105-AA9D-45E7-AAF2-F272559C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534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1403648" y="3717032"/>
            <a:ext cx="648072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type="subTitle" idx="1"/>
          </p:nvPr>
        </p:nvSpPr>
        <p:spPr>
          <a:xfrm>
            <a:off x="611560" y="2161617"/>
            <a:ext cx="8064896" cy="4536504"/>
          </a:xfrm>
        </p:spPr>
        <p:txBody>
          <a:bodyPr>
            <a:normAutofit/>
          </a:bodyPr>
          <a:lstStyle/>
          <a:p>
            <a:pPr algn="just"/>
            <a:r>
              <a:rPr lang="pt-BR" sz="2200" b="1" dirty="0" smtClean="0"/>
              <a:t>Resultados </a:t>
            </a:r>
            <a:r>
              <a:rPr lang="pt-BR" sz="2200" b="1" dirty="0"/>
              <a:t>-</a:t>
            </a:r>
            <a:r>
              <a:rPr lang="pt-BR" sz="2200" dirty="0"/>
              <a:t> O PPG7 investiu </a:t>
            </a:r>
            <a:r>
              <a:rPr lang="pt-BR" sz="3000" b="1" u="sng" dirty="0"/>
              <a:t>U$ 463,1 milhões </a:t>
            </a:r>
            <a:r>
              <a:rPr lang="pt-BR" sz="2200" dirty="0"/>
              <a:t>na implementação de projetos sustentáveis na Amazônia e na Mata Atlântica, em cinco áreas estratégicas: </a:t>
            </a:r>
            <a:endParaRPr lang="pt-BR" sz="2200" dirty="0" smtClean="0"/>
          </a:p>
          <a:p>
            <a:pPr algn="just"/>
            <a:endParaRPr lang="pt-BR" sz="2200" dirty="0" smtClean="0"/>
          </a:p>
          <a:p>
            <a:pPr marL="342900" indent="-34290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200" dirty="0" smtClean="0"/>
              <a:t>apoio </a:t>
            </a:r>
            <a:r>
              <a:rPr lang="pt-BR" sz="1200" dirty="0"/>
              <a:t>à produção sustentável e manejo dos recursos naturais; </a:t>
            </a:r>
            <a:endParaRPr lang="pt-BR" sz="1200" dirty="0" smtClean="0"/>
          </a:p>
          <a:p>
            <a:pPr marL="342900" indent="-34290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200" dirty="0" smtClean="0"/>
              <a:t>estratégias </a:t>
            </a:r>
            <a:r>
              <a:rPr lang="pt-BR" sz="1200" dirty="0"/>
              <a:t>de criação e ampliação de áreas protegidas, com demarcação de terras indígenas; </a:t>
            </a:r>
            <a:endParaRPr lang="pt-BR" sz="1200" dirty="0" smtClean="0"/>
          </a:p>
          <a:p>
            <a:pPr marL="342900" indent="-34290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200" dirty="0" smtClean="0"/>
              <a:t>fortalecimento </a:t>
            </a:r>
            <a:r>
              <a:rPr lang="pt-BR" sz="1200" dirty="0"/>
              <a:t>dos órgãos estaduais de meio ambiente, com a descentralização da gestão ambiental e territorial; </a:t>
            </a:r>
            <a:endParaRPr lang="pt-BR" sz="1200" dirty="0" smtClean="0"/>
          </a:p>
          <a:p>
            <a:pPr marL="342900" indent="-34290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200" b="1" dirty="0" smtClean="0"/>
              <a:t>apoio </a:t>
            </a:r>
            <a:r>
              <a:rPr lang="pt-BR" sz="2200" b="1" dirty="0"/>
              <a:t>à pesquisa científica e </a:t>
            </a:r>
            <a:r>
              <a:rPr lang="pt-BR" sz="2200" b="1" dirty="0" smtClean="0"/>
              <a:t>tecnológica</a:t>
            </a:r>
            <a:endParaRPr lang="pt-BR" sz="2200" b="1" dirty="0"/>
          </a:p>
          <a:p>
            <a:pPr marL="342900" indent="-34290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200" dirty="0" smtClean="0"/>
              <a:t>produção </a:t>
            </a:r>
            <a:r>
              <a:rPr lang="pt-BR" sz="1200" dirty="0"/>
              <a:t>e disseminação de conhecimentos para influenciar políticas públicas na área ambiental. </a:t>
            </a:r>
            <a:endParaRPr lang="pt-BR" sz="1200" cap="all" dirty="0"/>
          </a:p>
          <a:p>
            <a:pPr algn="just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0595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DAE3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r="49977"/>
          <a:stretch/>
        </p:blipFill>
        <p:spPr>
          <a:xfrm>
            <a:off x="-36512" y="-27384"/>
            <a:ext cx="6984776" cy="7088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231042" y="3068960"/>
            <a:ext cx="2902811" cy="144016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r>
              <a:rPr lang="pt-BR" sz="2500" b="1" dirty="0" smtClean="0">
                <a:solidFill>
                  <a:srgbClr val="3E928E"/>
                </a:solidFill>
              </a:rPr>
              <a:t>PROGRAMA DAS NAÇÕES UNIDAS </a:t>
            </a:r>
            <a:br>
              <a:rPr lang="pt-BR" sz="2500" b="1" dirty="0" smtClean="0">
                <a:solidFill>
                  <a:srgbClr val="3E928E"/>
                </a:solidFill>
              </a:rPr>
            </a:br>
            <a:r>
              <a:rPr lang="pt-BR" sz="2500" b="1" dirty="0" smtClean="0">
                <a:solidFill>
                  <a:srgbClr val="3E928E"/>
                </a:solidFill>
              </a:rPr>
              <a:t>PARA O DESENVOLVIMENTO</a:t>
            </a:r>
            <a:endParaRPr lang="pt-BR" sz="2500" b="1" dirty="0">
              <a:solidFill>
                <a:srgbClr val="3E92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7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403648" y="3717032"/>
            <a:ext cx="648072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4" descr="Uma imagem contendo parede, edifício, interior, foto&#10;&#10;Descrição gerada com alta confiança">
            <a:extLst>
              <a:ext uri="{FF2B5EF4-FFF2-40B4-BE49-F238E27FC236}">
                <a16:creationId xmlns:a16="http://schemas.microsoft.com/office/drawing/2014/main" id="{576CD0D2-F524-474C-A2D1-6E61F4941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25027"/>
            <a:ext cx="6336704" cy="4752529"/>
          </a:xfrm>
          <a:prstGeom prst="rect">
            <a:avLst/>
          </a:prstGeom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7">
            <a:extLst>
              <a:ext uri="{FF2B5EF4-FFF2-40B4-BE49-F238E27FC236}">
                <a16:creationId xmlns:a16="http://schemas.microsoft.com/office/drawing/2014/main" id="{920717EB-E257-4E58-AD0D-0C855C7A1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9251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Resultado de imagem para yale university 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6" b="28929"/>
          <a:stretch/>
        </p:blipFill>
        <p:spPr bwMode="auto">
          <a:xfrm>
            <a:off x="449011" y="404665"/>
            <a:ext cx="4122989" cy="1080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0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brightnessContrast bright="-5000" contrast="40000"/>
                    </a14:imgEffect>
                  </a14:imgLayer>
                </a14:imgProps>
              </a:ext>
            </a:extLst>
          </a:blip>
          <a:srcRect l="50484" t="4289" b="14211"/>
          <a:stretch/>
        </p:blipFill>
        <p:spPr>
          <a:xfrm>
            <a:off x="0" y="0"/>
            <a:ext cx="9144000" cy="688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0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pt-BR" sz="2800" b="1" dirty="0"/>
              <a:t/>
            </a:r>
            <a:br>
              <a:rPr lang="pt-BR" sz="2800" b="1" dirty="0"/>
            </a:br>
            <a:endParaRPr lang="pt-BR" sz="28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2907"/>
          <a:stretch/>
        </p:blipFill>
        <p:spPr>
          <a:xfrm>
            <a:off x="0" y="0"/>
            <a:ext cx="9144000" cy="6869248"/>
          </a:xfrm>
          <a:prstGeom prst="rect">
            <a:avLst/>
          </a:prstGeom>
        </p:spPr>
      </p:pic>
      <p:pic>
        <p:nvPicPr>
          <p:cNvPr id="6" name="Imagem 7">
            <a:extLst>
              <a:ext uri="{FF2B5EF4-FFF2-40B4-BE49-F238E27FC236}">
                <a16:creationId xmlns:a16="http://schemas.microsoft.com/office/drawing/2014/main" id="{D9815105-AA9D-45E7-AAF2-F272559C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16530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87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9188" y="205250"/>
            <a:ext cx="7475220" cy="1459576"/>
          </a:xfrm>
        </p:spPr>
        <p:txBody>
          <a:bodyPr anchor="ctr">
            <a:normAutofit/>
          </a:bodyPr>
          <a:lstStyle/>
          <a:p>
            <a:r>
              <a:rPr lang="pt-BR" sz="4400" b="1" dirty="0" smtClean="0"/>
              <a:t>FUNDAÇÃO FORD </a:t>
            </a:r>
            <a:r>
              <a:rPr lang="mr-IN" sz="4400" b="1" dirty="0" smtClean="0"/>
              <a:t>–</a:t>
            </a:r>
            <a:r>
              <a:rPr lang="pt-BR" sz="4400" b="1" dirty="0" smtClean="0"/>
              <a:t> UNIVERSIDADES BRASILEIRAS</a:t>
            </a:r>
            <a:endParaRPr lang="pt-BR" sz="44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11560" y="1531402"/>
            <a:ext cx="8064081" cy="5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71762"/>
            <a:ext cx="7475220" cy="1028123"/>
          </a:xfrm>
        </p:spPr>
        <p:txBody>
          <a:bodyPr anchor="ctr">
            <a:normAutofit/>
          </a:bodyPr>
          <a:lstStyle/>
          <a:p>
            <a:r>
              <a:rPr lang="pt-BR" sz="4000" b="1" dirty="0" smtClean="0"/>
              <a:t>EXEMPLO </a:t>
            </a:r>
            <a:r>
              <a:rPr lang="mr-IN" sz="4000" b="1" dirty="0" smtClean="0"/>
              <a:t>–</a:t>
            </a:r>
            <a:r>
              <a:rPr lang="pt-BR" sz="4000" b="1" dirty="0" smtClean="0"/>
              <a:t> DOAÇÕES PARA USP</a:t>
            </a:r>
            <a:endParaRPr lang="pt-BR" sz="40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956361"/>
            <a:ext cx="9144000" cy="5901639"/>
          </a:xfrm>
          <a:prstGeom prst="rect">
            <a:avLst/>
          </a:prstGeom>
        </p:spPr>
      </p:pic>
      <p:pic>
        <p:nvPicPr>
          <p:cNvPr id="6" name="Imagem 7">
            <a:extLst>
              <a:ext uri="{FF2B5EF4-FFF2-40B4-BE49-F238E27FC236}">
                <a16:creationId xmlns:a16="http://schemas.microsoft.com/office/drawing/2014/main" id="{D9815105-AA9D-45E7-AAF2-F272559C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021288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80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Imagem 7">
            <a:extLst>
              <a:ext uri="{FF2B5EF4-FFF2-40B4-BE49-F238E27FC236}">
                <a16:creationId xmlns:a16="http://schemas.microsoft.com/office/drawing/2014/main" id="{D9815105-AA9D-45E7-AAF2-F272559C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021288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>
            <a:off x="237709" y="260648"/>
            <a:ext cx="8964488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ctr" defTabSz="6858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60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9pPr>
          </a:lstStyle>
          <a:p>
            <a:pPr algn="l"/>
            <a:r>
              <a:rPr lang="pt-BR" sz="3800" dirty="0" smtClean="0"/>
              <a:t>Exemplo – doações para metodista</a:t>
            </a:r>
            <a:endParaRPr lang="pt-BR" sz="38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14278" t="11528" r="15133" b="23422"/>
          <a:stretch/>
        </p:blipFill>
        <p:spPr>
          <a:xfrm>
            <a:off x="-36512" y="1196752"/>
            <a:ext cx="10006934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9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14580" t="11610" r="17902" b="7673"/>
          <a:stretch/>
        </p:blipFill>
        <p:spPr>
          <a:xfrm>
            <a:off x="1" y="808148"/>
            <a:ext cx="9144000" cy="6049852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 bwMode="auto">
          <a:xfrm>
            <a:off x="149627" y="88068"/>
            <a:ext cx="8964488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ctr" defTabSz="6858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60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9pPr>
          </a:lstStyle>
          <a:p>
            <a:pPr algn="l"/>
            <a:r>
              <a:rPr lang="pt-BR" sz="3800" dirty="0" smtClean="0"/>
              <a:t>Exemplo – doações para PUC-SP</a:t>
            </a:r>
            <a:endParaRPr lang="pt-BR" sz="3800" dirty="0"/>
          </a:p>
        </p:txBody>
      </p:sp>
    </p:spTree>
    <p:extLst>
      <p:ext uri="{BB962C8B-B14F-4D97-AF65-F5344CB8AC3E}">
        <p14:creationId xmlns:p14="http://schemas.microsoft.com/office/powerpoint/2010/main" val="211932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/>
        </p:nvCxnSpPr>
        <p:spPr>
          <a:xfrm>
            <a:off x="1403648" y="3717032"/>
            <a:ext cx="648072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656" y="332656"/>
            <a:ext cx="8740154" cy="955520"/>
          </a:xfrm>
        </p:spPr>
        <p:txBody>
          <a:bodyPr anchor="ctr">
            <a:noAutofit/>
          </a:bodyPr>
          <a:lstStyle/>
          <a:p>
            <a:pPr algn="just"/>
            <a:r>
              <a:rPr lang="pt-BR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FuLbright</a:t>
            </a: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11259" t="9641" r="20114" b="17516"/>
          <a:stretch/>
        </p:blipFill>
        <p:spPr>
          <a:xfrm>
            <a:off x="15466" y="1384005"/>
            <a:ext cx="9128534" cy="54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1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2v9ipibika81v.cloudfront.net/uploads/sites/235/fulbright-visiting-scholar-program-serb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" t="28000" r="-454" b="28728"/>
          <a:stretch/>
        </p:blipFill>
        <p:spPr bwMode="auto">
          <a:xfrm>
            <a:off x="-23795" y="-99392"/>
            <a:ext cx="9259553" cy="247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6087" t="25593" r="36355" b="41376"/>
          <a:stretch/>
        </p:blipFill>
        <p:spPr>
          <a:xfrm>
            <a:off x="-15222" y="2380892"/>
            <a:ext cx="9274254" cy="29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1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to 11"/>
          <p:cNvCxnSpPr/>
          <p:nvPr/>
        </p:nvCxnSpPr>
        <p:spPr>
          <a:xfrm>
            <a:off x="1403648" y="3717032"/>
            <a:ext cx="648072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ço Reservado para Conteúdo 4" descr="Uma imagem contendo texto&#10;&#10;Descrição gerada com muito alta confiança">
            <a:extLst>
              <a:ext uri="{FF2B5EF4-FFF2-40B4-BE49-F238E27FC236}">
                <a16:creationId xmlns:a16="http://schemas.microsoft.com/office/drawing/2014/main" id="{9EA10C37-F268-4FD7-A742-F6F76DAE2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" b="13117"/>
          <a:stretch/>
        </p:blipFill>
        <p:spPr bwMode="auto">
          <a:xfrm>
            <a:off x="171450" y="214948"/>
            <a:ext cx="5692932" cy="645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709606A-5727-4BB3-B031-3AB8FD14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534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1">
            <a:extLst>
              <a:ext uri="{FF2B5EF4-FFF2-40B4-BE49-F238E27FC236}">
                <a16:creationId xmlns:a16="http://schemas.microsoft.com/office/drawing/2014/main" id="{6A28F337-B4E6-403C-BB04-01BDFDB06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8" y="453822"/>
            <a:ext cx="3307843" cy="15121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defTabSz="914400" eaLnBrk="1" hangingPunct="1">
              <a:lnSpc>
                <a:spcPct val="85000"/>
              </a:lnSpc>
              <a:spcAft>
                <a:spcPts val="600"/>
              </a:spcAft>
            </a:pPr>
            <a:r>
              <a:rPr lang="en-US" altLang="pt-BR" sz="2500" b="1" cap="all" dirty="0" smtClean="0">
                <a:solidFill>
                  <a:srgbClr val="FFFFFF"/>
                </a:solidFill>
                <a:latin typeface="Tw Cen MT" panose="020B0602020104020603"/>
                <a:ea typeface="+mj-ea"/>
                <a:cs typeface="+mj-cs"/>
              </a:rPr>
              <a:t>FACEBOOK E </a:t>
            </a:r>
            <a:r>
              <a:rPr lang="en-US" altLang="pt-BR" sz="2500" b="1" cap="all" dirty="0">
                <a:solidFill>
                  <a:srgbClr val="FFFFFF"/>
                </a:solidFill>
                <a:latin typeface="Tw Cen MT" panose="020B0602020104020603"/>
                <a:ea typeface="+mj-ea"/>
                <a:cs typeface="+mj-cs"/>
              </a:rPr>
              <a:t>SEU </a:t>
            </a:r>
            <a:r>
              <a:rPr lang="en-US" altLang="pt-BR" sz="2500" b="1" cap="all" dirty="0" err="1">
                <a:solidFill>
                  <a:srgbClr val="FFFFFF"/>
                </a:solidFill>
                <a:latin typeface="Tw Cen MT" panose="020B0602020104020603"/>
                <a:ea typeface="+mj-ea"/>
                <a:cs typeface="+mj-cs"/>
              </a:rPr>
              <a:t>FINanciamento</a:t>
            </a:r>
            <a:endParaRPr lang="en-US" altLang="pt-BR" sz="2500" b="1" cap="all" dirty="0">
              <a:solidFill>
                <a:srgbClr val="FFFFFF"/>
              </a:solidFill>
              <a:latin typeface="Tw Cen MT" panose="020B0602020104020603"/>
              <a:ea typeface="+mj-ea"/>
              <a:cs typeface="+mj-cs"/>
            </a:endParaRPr>
          </a:p>
          <a:p>
            <a:pPr algn="ctr" defTabSz="914400" eaLnBrk="1" hangingPunct="1">
              <a:lnSpc>
                <a:spcPct val="85000"/>
              </a:lnSpc>
              <a:spcAft>
                <a:spcPts val="600"/>
              </a:spcAft>
            </a:pPr>
            <a:r>
              <a:rPr lang="en-US" altLang="pt-BR" sz="2500" b="1" cap="all" dirty="0">
                <a:solidFill>
                  <a:srgbClr val="FFFFFF"/>
                </a:solidFill>
                <a:latin typeface="Tw Cen MT" panose="020B0602020104020603"/>
                <a:ea typeface="+mj-ea"/>
                <a:cs typeface="+mj-cs"/>
              </a:rPr>
              <a:t>DE 1 MILHÃO DE REAIS</a:t>
            </a:r>
          </a:p>
        </p:txBody>
      </p:sp>
    </p:spTree>
    <p:extLst>
      <p:ext uri="{BB962C8B-B14F-4D97-AF65-F5344CB8AC3E}">
        <p14:creationId xmlns:p14="http://schemas.microsoft.com/office/powerpoint/2010/main" val="1173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2">
                <a:lumMod val="40000"/>
                <a:lumOff val="60000"/>
              </a:schemeClr>
            </a:gs>
            <a:gs pos="61000">
              <a:schemeClr val="accent4">
                <a:lumMod val="0"/>
                <a:lumOff val="10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640960" cy="1171544"/>
          </a:xfrm>
        </p:spPr>
        <p:txBody>
          <a:bodyPr>
            <a:normAutofit/>
          </a:bodyPr>
          <a:lstStyle/>
          <a:p>
            <a:pPr algn="just"/>
            <a:r>
              <a:rPr lang="pt-BR" sz="4000" dirty="0" smtClean="0"/>
              <a:t>II </a:t>
            </a:r>
            <a:r>
              <a:rPr lang="pt-BR" sz="4000" dirty="0" err="1" smtClean="0"/>
              <a:t>International</a:t>
            </a:r>
            <a:r>
              <a:rPr lang="pt-BR" sz="4000" dirty="0" smtClean="0"/>
              <a:t> Law </a:t>
            </a:r>
            <a:r>
              <a:rPr lang="pt-BR" sz="4000" dirty="0" err="1" smtClean="0"/>
              <a:t>Symposium</a:t>
            </a:r>
            <a:r>
              <a:rPr lang="pt-BR" sz="4000" dirty="0" smtClean="0"/>
              <a:t>: compliance </a:t>
            </a:r>
            <a:r>
              <a:rPr lang="pt-BR" sz="4000" dirty="0" err="1" smtClean="0"/>
              <a:t>and</a:t>
            </a:r>
            <a:r>
              <a:rPr lang="pt-BR" sz="4000" dirty="0" smtClean="0"/>
              <a:t> </a:t>
            </a:r>
            <a:r>
              <a:rPr lang="pt-BR" sz="4000" dirty="0" err="1" smtClean="0"/>
              <a:t>technology</a:t>
            </a:r>
            <a:r>
              <a:rPr lang="pt-BR" sz="4000" dirty="0" smtClean="0"/>
              <a:t> </a:t>
            </a:r>
            <a:r>
              <a:rPr lang="pt-BR" sz="4000" dirty="0" err="1" smtClean="0"/>
              <a:t>law</a:t>
            </a:r>
            <a:endParaRPr lang="pt-BR" sz="4000" dirty="0"/>
          </a:p>
        </p:txBody>
      </p:sp>
      <p:pic>
        <p:nvPicPr>
          <p:cNvPr id="4" name="Picture 2" descr="Resultado de imagem para berkeley law schoo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0" r="18528" b="30417"/>
          <a:stretch/>
        </p:blipFill>
        <p:spPr bwMode="auto">
          <a:xfrm>
            <a:off x="-180528" y="-27384"/>
            <a:ext cx="9793088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556" y="4941168"/>
            <a:ext cx="43652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473" indent="-180473">
              <a:buSzPct val="100000"/>
              <a:buChar char="•"/>
              <a:defRPr>
                <a:solidFill>
                  <a:srgbClr val="FFFFFF"/>
                </a:solidFill>
              </a:defRPr>
            </a:pPr>
            <a:r>
              <a:rPr lang="pt-BR" b="1" dirty="0">
                <a:solidFill>
                  <a:srgbClr val="00475E"/>
                </a:solidFill>
              </a:rPr>
              <a:t>Tradução </a:t>
            </a:r>
            <a:r>
              <a:rPr lang="pt-BR" b="1" dirty="0" smtClean="0">
                <a:solidFill>
                  <a:srgbClr val="00475E"/>
                </a:solidFill>
              </a:rPr>
              <a:t>Simultânea</a:t>
            </a:r>
          </a:p>
          <a:p>
            <a:pPr marL="180473" indent="-180473">
              <a:buSzPct val="100000"/>
              <a:buChar char="•"/>
              <a:defRPr>
                <a:solidFill>
                  <a:srgbClr val="FFFFFF"/>
                </a:solidFill>
              </a:defRPr>
            </a:pPr>
            <a:endParaRPr lang="pt-BR" b="1" dirty="0">
              <a:solidFill>
                <a:srgbClr val="00475E"/>
              </a:solidFill>
            </a:endParaRPr>
          </a:p>
          <a:p>
            <a:pPr marL="180473" indent="-180473">
              <a:buSzPct val="100000"/>
              <a:buChar char="•"/>
              <a:defRPr>
                <a:solidFill>
                  <a:srgbClr val="FFFFFF"/>
                </a:solidFill>
              </a:defRPr>
            </a:pPr>
            <a:r>
              <a:rPr lang="pt-BR" b="1" dirty="0">
                <a:solidFill>
                  <a:srgbClr val="00475E"/>
                </a:solidFill>
              </a:rPr>
              <a:t>Certificado de Conclusão de Curso - Berkeley Law </a:t>
            </a:r>
            <a:r>
              <a:rPr lang="pt-BR" b="1" dirty="0" err="1" smtClean="0">
                <a:solidFill>
                  <a:srgbClr val="00475E"/>
                </a:solidFill>
              </a:rPr>
              <a:t>School</a:t>
            </a:r>
            <a:endParaRPr lang="pt-BR" b="1" dirty="0" smtClean="0">
              <a:solidFill>
                <a:srgbClr val="00475E"/>
              </a:solidFill>
            </a:endParaRPr>
          </a:p>
          <a:p>
            <a:pPr marL="180473" indent="-180473">
              <a:buSzPct val="100000"/>
              <a:buChar char="•"/>
              <a:defRPr>
                <a:solidFill>
                  <a:srgbClr val="FFFFFF"/>
                </a:solidFill>
              </a:defRPr>
            </a:pPr>
            <a:endParaRPr lang="pt-BR" b="1" dirty="0">
              <a:solidFill>
                <a:srgbClr val="00475E"/>
              </a:solidFill>
            </a:endParaRPr>
          </a:p>
          <a:p>
            <a:pPr marL="180473" indent="-180473">
              <a:buSzPct val="100000"/>
              <a:buChar char="•"/>
              <a:defRPr>
                <a:solidFill>
                  <a:srgbClr val="FFFFFF"/>
                </a:solidFill>
              </a:defRPr>
            </a:pPr>
            <a:r>
              <a:rPr lang="pt-BR" b="1" dirty="0">
                <a:solidFill>
                  <a:srgbClr val="00475E"/>
                </a:solidFill>
              </a:rPr>
              <a:t>Network: visita </a:t>
            </a:r>
            <a:r>
              <a:rPr lang="pt-BR" b="1" dirty="0" smtClean="0">
                <a:solidFill>
                  <a:srgbClr val="00475E"/>
                </a:solidFill>
              </a:rPr>
              <a:t>agendada</a:t>
            </a:r>
            <a:endParaRPr lang="pt-BR" b="1" dirty="0">
              <a:solidFill>
                <a:srgbClr val="00475E"/>
              </a:solidFill>
            </a:endParaRPr>
          </a:p>
        </p:txBody>
      </p:sp>
      <p:pic>
        <p:nvPicPr>
          <p:cNvPr id="7" name="Picture 2" descr="Resultado de imagem para facebook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912" y="6189813"/>
            <a:ext cx="1345679" cy="505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4" descr="Resultado de imagem para berkeley univers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4767730"/>
            <a:ext cx="4176464" cy="209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00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403648" y="3717032"/>
            <a:ext cx="648072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1351FB87-AE54-4DD0-AEC4-0CD686D2AC39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476672"/>
            <a:ext cx="7607886" cy="100811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pt-BR" altLang="pt-B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anose="020B0600070205080204" pitchFamily="34" charset="-128"/>
                <a:cs typeface="+mn-cs"/>
              </a:rPr>
              <a:t>REPENSANDO AS PRÁTICAS DE ENSINO</a:t>
            </a:r>
          </a:p>
        </p:txBody>
      </p:sp>
      <p:pic>
        <p:nvPicPr>
          <p:cNvPr id="3" name="Picture 3" descr="management">
            <a:extLst>
              <a:ext uri="{FF2B5EF4-FFF2-40B4-BE49-F238E27FC236}">
                <a16:creationId xmlns:a16="http://schemas.microsoft.com/office/drawing/2014/main" id="{2B1F25AB-7744-4DEB-AB6C-D75E6EC35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32" y="1628800"/>
            <a:ext cx="6087752" cy="456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7">
            <a:extLst>
              <a:ext uri="{FF2B5EF4-FFF2-40B4-BE49-F238E27FC236}">
                <a16:creationId xmlns:a16="http://schemas.microsoft.com/office/drawing/2014/main" id="{920717EB-E257-4E58-AD0D-0C855C7A1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534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54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854E642-945F-4B13-B5FA-E781F7502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5788" y="4248150"/>
            <a:ext cx="5432425" cy="693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pt-BR" alt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Prof. Dr. Felipe </a:t>
            </a:r>
            <a:r>
              <a:rPr lang="pt-BR" alt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Chiarello</a:t>
            </a:r>
            <a:endParaRPr lang="pt-BR" alt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200DC8A-B280-49CE-BB98-371E63DCC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483" y="945832"/>
            <a:ext cx="7273925" cy="216058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MUITO OBRIGADO!</a:t>
            </a:r>
            <a:endParaRPr lang="pt-BR" alt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9572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F1F243A5-A86C-4043-BCB1-3BA3BFD57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5018088"/>
            <a:ext cx="36353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DBDF4B0-F435-4B49-8666-6FCEB109A79D}"/>
              </a:ext>
            </a:extLst>
          </p:cNvPr>
          <p:cNvSpPr/>
          <p:nvPr/>
        </p:nvSpPr>
        <p:spPr>
          <a:xfrm>
            <a:off x="4071938" y="4945063"/>
            <a:ext cx="2752725" cy="10001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Wingdings 3" pitchFamily="18" charset="2"/>
              <a:buNone/>
              <a:defRPr/>
            </a:pPr>
            <a:r>
              <a:rPr lang="it-IT" altLang="zh-CN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sym typeface="Bookman Old Style" pitchFamily="18" charset="0"/>
              </a:rPr>
              <a:t> </a:t>
            </a:r>
            <a:r>
              <a:rPr lang="it-IT" altLang="zh-CN" sz="13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sym typeface="Bookman Old Style" pitchFamily="18" charset="0"/>
              </a:rPr>
              <a:t>felipechiarello@gmail.com</a:t>
            </a:r>
          </a:p>
          <a:p>
            <a:pPr eaLnBrk="1" hangingPunct="1">
              <a:lnSpc>
                <a:spcPct val="150000"/>
              </a:lnSpc>
              <a:buFont typeface="Wingdings 3" pitchFamily="18" charset="2"/>
              <a:buNone/>
              <a:defRPr/>
            </a:pPr>
            <a:r>
              <a:rPr lang="pt-BR" altLang="zh-CN" sz="13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sym typeface="Bookman Old Style" pitchFamily="18" charset="0"/>
              </a:rPr>
              <a:t>/</a:t>
            </a:r>
            <a:r>
              <a:rPr lang="pt-BR" altLang="zh-CN" sz="135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sym typeface="Bookman Old Style" pitchFamily="18" charset="0"/>
              </a:rPr>
              <a:t>prof.felipechiarello</a:t>
            </a:r>
            <a:r>
              <a:rPr lang="pt-BR" altLang="zh-CN" sz="13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sym typeface="Bookman Old Style" pitchFamily="18" charset="0"/>
              </a:rPr>
              <a:t>/</a:t>
            </a:r>
          </a:p>
          <a:p>
            <a:pPr eaLnBrk="1" hangingPunct="1">
              <a:lnSpc>
                <a:spcPct val="150000"/>
              </a:lnSpc>
              <a:buFont typeface="Wingdings 3" pitchFamily="18" charset="2"/>
              <a:buNone/>
              <a:defRPr/>
            </a:pPr>
            <a:r>
              <a:rPr lang="pt-BR" altLang="zh-CN" sz="13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sym typeface="Bookman Old Style" pitchFamily="18" charset="0"/>
              </a:rPr>
              <a:t>@</a:t>
            </a:r>
            <a:r>
              <a:rPr lang="pt-BR" altLang="zh-CN" sz="135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sym typeface="Bookman Old Style" pitchFamily="18" charset="0"/>
              </a:rPr>
              <a:t>felipechiarello</a:t>
            </a:r>
            <a:endParaRPr lang="pt-BR" altLang="zh-CN" sz="13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sym typeface="Bookman Old Style" pitchFamily="18" charset="0"/>
            </a:endParaRPr>
          </a:p>
        </p:txBody>
      </p:sp>
      <p:pic>
        <p:nvPicPr>
          <p:cNvPr id="7" name="Imagem 7">
            <a:extLst>
              <a:ext uri="{FF2B5EF4-FFF2-40B4-BE49-F238E27FC236}">
                <a16:creationId xmlns:a16="http://schemas.microsoft.com/office/drawing/2014/main" id="{B483A145-E6CF-4B7D-910A-6D580F0E7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534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403648" y="3717032"/>
            <a:ext cx="648072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F39E3093-473E-46B4-A8CE-C1B9722DF4BE}"/>
              </a:ext>
            </a:extLst>
          </p:cNvPr>
          <p:cNvSpPr txBox="1">
            <a:spLocks/>
          </p:cNvSpPr>
          <p:nvPr/>
        </p:nvSpPr>
        <p:spPr>
          <a:xfrm>
            <a:off x="2597510" y="473931"/>
            <a:ext cx="4092759" cy="7346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anose="020B0600070205080204" pitchFamily="34" charset="-128"/>
                <a:cs typeface="+mn-cs"/>
              </a:rPr>
              <a:t>PROBLEMAS</a:t>
            </a:r>
          </a:p>
        </p:txBody>
      </p:sp>
      <p:pic>
        <p:nvPicPr>
          <p:cNvPr id="3" name="Content Placeholder 4" descr="314695_151278498297667_100002465544961_252983_1127822699_n.jpg">
            <a:extLst>
              <a:ext uri="{FF2B5EF4-FFF2-40B4-BE49-F238E27FC236}">
                <a16:creationId xmlns:a16="http://schemas.microsoft.com/office/drawing/2014/main" id="{A99FE18D-76F1-4221-8498-03FC51050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1596764"/>
            <a:ext cx="6048672" cy="4496638"/>
          </a:xfrm>
          <a:prstGeom prst="rect">
            <a:avLst/>
          </a:prstGeom>
        </p:spPr>
      </p:pic>
      <p:pic>
        <p:nvPicPr>
          <p:cNvPr id="6" name="Imagem 7">
            <a:extLst>
              <a:ext uri="{FF2B5EF4-FFF2-40B4-BE49-F238E27FC236}">
                <a16:creationId xmlns:a16="http://schemas.microsoft.com/office/drawing/2014/main" id="{920717EB-E257-4E58-AD0D-0C855C7A1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534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9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49742" y="3645024"/>
            <a:ext cx="4644516" cy="5400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2">
            <a:extLst>
              <a:ext uri="{FF2B5EF4-FFF2-40B4-BE49-F238E27FC236}">
                <a16:creationId xmlns:a16="http://schemas.microsoft.com/office/drawing/2014/main" id="{A7AA1BBE-3E21-4C67-A174-5D3AE47B4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645" y="548680"/>
            <a:ext cx="425032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pt-BR" altLang="pt-B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ATTENTION SPAN</a:t>
            </a:r>
          </a:p>
        </p:txBody>
      </p:sp>
      <p:pic>
        <p:nvPicPr>
          <p:cNvPr id="1026" name="Picture 2" descr="https://attachment.outlook.live.net/owa/bruna.azzari@hotmail.com/service.svc/s/GetAttachmentThumbnail?id=AQMkADAwATY3ZmYAZS1iZjQ5LTBlODAtMDACLTAwCgBGAAADFs%2BrV84TkUWOgfJEqWjiRwcAtAZHzRt%2BG0ioVdpokb4skQAAAgEMAAAAtAZHzRt%2BG0ioVdpokb4skQACOqpYWQAAAAESABAAAjfjQyEQjEOVZ2%2BI6Qw3Og%3D%3D&amp;thumbnailType=2&amp;owa=outlook.live.com&amp;scriptVer=2019012803.04&amp;isc=1&amp;X-OWA-CANARY=eOARC0w8t06QRCHw6pLmM2DkEaGYjNYY1i-9XF874jsXxkP6JaeFvKMQONipiCf7YJqVDfzFUHQ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I1OTgyLTMyMDkyMzYwOTZcIixcInB1aWRcIjpcIjE4Mjk1ODE5Njc5MjA3NjhcIixcIm9pZFwiOlwiMDAwNjdmZmUtYmY0OS0wZTgwLTAwMDAtMDAwMDAwMDAwMDAwXCIsXCJzY29wZVwiOlwiT3dhRG93bmxvYWRcIn0iLCJuYmYiOjE1NDk1MDE1OTcsImV4cCI6MTU0OTUwMjE5NywiaXNzIjoiMDAwMDAwMDItMDAwMC0wZmYxLWNlMDAtMDAwMDAwMDAwMDAwQDg0ZGY5ZTdmLWU5ZjYtNDBhZi1iNDM1LWFhYWFhYWFhYWFhYSIsImF1ZCI6IjAwMDAwMDAyLTAwMDAtMGZmMS1jZTAwLTAwMDAwMDAwMDAwMC9hdHRhY2htZW50Lm91dGxvb2subGl2ZS5uZXRAODRkZjllN2YtZTlmNi00MGFmLWI0MzUtYWFhYWFhYWFhYWFhIn0.VKymupGF-qHLNtcCcjHrCJmtBtAUC-Y-B_tkJaQHzOpav40-BS_0zZhTgbt_BTmdH3DGKky7mv0QGMDBS0sobqZsP8SxUZlSL6wOUEtWLDc-ehF0AtvUzDflZCYuAuKMPd_SJsSq4MhiJ55pdiBU7TRR10eBH4zD68YL0dn5-ba0lpp8ABhCuR6lhChi37sJrRr32jKwJlkmF_MlLcm_Q1UurTHPoEHFkwwI0YCR9elTTK8SJIRyjJqG-tVUR1dlpeVZQ6_bIBWn0ziTC_TrSpYlZiebLNGQmhlgSbT_ITrIa7FXjRV_gRDAvMPIcELIU2GicUlsOp6dmakObJpsmA&amp;animation=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/>
          <a:stretch/>
        </p:blipFill>
        <p:spPr bwMode="auto">
          <a:xfrm>
            <a:off x="467544" y="1916832"/>
            <a:ext cx="825319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7">
            <a:extLst>
              <a:ext uri="{FF2B5EF4-FFF2-40B4-BE49-F238E27FC236}">
                <a16:creationId xmlns:a16="http://schemas.microsoft.com/office/drawing/2014/main" id="{920717EB-E257-4E58-AD0D-0C855C7A1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534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5BF6E25-70AB-431A-BFAE-F9EB4565AF5C}"/>
              </a:ext>
            </a:extLst>
          </p:cNvPr>
          <p:cNvSpPr txBox="1">
            <a:spLocks/>
          </p:cNvSpPr>
          <p:nvPr/>
        </p:nvSpPr>
        <p:spPr bwMode="auto">
          <a:xfrm>
            <a:off x="186406" y="548680"/>
            <a:ext cx="8828590" cy="5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>
            <a:lvl1pPr algn="ctr" defTabSz="6858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60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Tw Cen MT" panose="020B0602020104020603" pitchFamily="34" charset="0"/>
              </a:defRPr>
            </a:lvl9pPr>
          </a:lstStyle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pt-BR" altLang="pt-BR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anose="020B0600070205080204" pitchFamily="34" charset="-128"/>
                <a:cs typeface="+mn-cs"/>
              </a:rPr>
              <a:t>Perspectivas atuais</a:t>
            </a:r>
            <a:endParaRPr lang="pt-BR" altLang="pt-BR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50964CF-028F-44C2-A75F-2DEB9B232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824" y="1556791"/>
            <a:ext cx="8165754" cy="408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EFE09E63-9D05-483B-B44E-F1557D153FF4}"/>
              </a:ext>
            </a:extLst>
          </p:cNvPr>
          <p:cNvSpPr txBox="1"/>
          <p:nvPr/>
        </p:nvSpPr>
        <p:spPr>
          <a:xfrm>
            <a:off x="5724128" y="5733256"/>
            <a:ext cx="31323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 err="1">
                <a:solidFill>
                  <a:schemeClr val="bg1"/>
                </a:solidFill>
              </a:rPr>
              <a:t>Poh</a:t>
            </a:r>
            <a:r>
              <a:rPr lang="en-US" sz="1050" dirty="0">
                <a:solidFill>
                  <a:schemeClr val="bg1"/>
                </a:solidFill>
              </a:rPr>
              <a:t>, 2010 - </a:t>
            </a:r>
            <a:r>
              <a:rPr lang="tr-TR" sz="1050" dirty="0">
                <a:solidFill>
                  <a:schemeClr val="bg1"/>
                </a:solidFill>
              </a:rPr>
              <a:t> </a:t>
            </a:r>
            <a:r>
              <a:rPr lang="tr-TR" sz="1050" dirty="0" err="1">
                <a:solidFill>
                  <a:schemeClr val="bg1"/>
                </a:solidFill>
              </a:rPr>
              <a:t>doi</a:t>
            </a:r>
            <a:r>
              <a:rPr lang="tr-TR" sz="1050" dirty="0">
                <a:solidFill>
                  <a:schemeClr val="bg1"/>
                </a:solidFill>
              </a:rPr>
              <a:t>: 10.1109/TBME.2009.2038487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20717EB-E257-4E58-AD0D-0C855C7A1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534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31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2276872"/>
            <a:ext cx="7272808" cy="124297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b="1" dirty="0" smtClean="0">
                <a:solidFill>
                  <a:schemeClr val="bg1"/>
                </a:solidFill>
              </a:rPr>
              <a:t>O que eu gostaria que tivessem me falado sobre o </a:t>
            </a:r>
            <a:r>
              <a:rPr lang="pt-BR" sz="4000" b="1" dirty="0" err="1" smtClean="0">
                <a:solidFill>
                  <a:schemeClr val="bg1"/>
                </a:solidFill>
              </a:rPr>
              <a:t>ppgd</a:t>
            </a:r>
            <a:endParaRPr lang="pt-BR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1617" y="3789040"/>
            <a:ext cx="6840760" cy="920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200" cap="none" dirty="0" smtClean="0">
                <a:solidFill>
                  <a:schemeClr val="bg1"/>
                </a:solidFill>
                <a:ea typeface="Abadi MT Condensed Extra Bold" charset="0"/>
                <a:cs typeface="Abadi MT Condensed Extra Bold" charset="0"/>
              </a:rPr>
              <a:t>Metas e oportunidades</a:t>
            </a:r>
          </a:p>
          <a:p>
            <a:pPr algn="ctr">
              <a:lnSpc>
                <a:spcPct val="100000"/>
              </a:lnSpc>
            </a:pPr>
            <a:endParaRPr lang="pt-BR" sz="3200" cap="none" dirty="0">
              <a:solidFill>
                <a:schemeClr val="bg1"/>
              </a:solidFill>
              <a:ea typeface="Abadi MT Condensed Extra Bold" charset="0"/>
              <a:cs typeface="Abadi MT Condensed Extra Bold" charset="0"/>
            </a:endParaRPr>
          </a:p>
          <a:p>
            <a:pPr algn="ctr"/>
            <a:endParaRPr lang="pt-BR" sz="3600" cap="none" dirty="0">
              <a:latin typeface="+mj-lt"/>
              <a:ea typeface="Abadi MT Condensed Extra Bold" charset="0"/>
              <a:cs typeface="Abadi MT Condensed Extra Bold" charset="0"/>
            </a:endParaRPr>
          </a:p>
          <a:p>
            <a:pPr algn="ctr"/>
            <a:endParaRPr lang="pt-BR" sz="2000" dirty="0">
              <a:solidFill>
                <a:schemeClr val="bg1"/>
              </a:solidFill>
              <a:latin typeface="+mj-lt"/>
            </a:endParaRPr>
          </a:p>
          <a:p>
            <a:pPr algn="ctr"/>
            <a:endParaRPr lang="pt-BR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Imagem 7">
            <a:extLst>
              <a:ext uri="{FF2B5EF4-FFF2-40B4-BE49-F238E27FC236}">
                <a16:creationId xmlns:a16="http://schemas.microsoft.com/office/drawing/2014/main" id="{56736C27-5394-40A5-82BA-DA9E11AA3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534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0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tângulo 2">
            <a:extLst>
              <a:ext uri="{FF2B5EF4-FFF2-40B4-BE49-F238E27FC236}">
                <a16:creationId xmlns:a16="http://schemas.microsoft.com/office/drawing/2014/main" id="{BAAC5657-79B9-41FE-81AC-6BBDD4823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425" y="661276"/>
            <a:ext cx="489743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pt-BR" sz="4800" b="1" dirty="0">
                <a:solidFill>
                  <a:srgbClr val="5C6A4A"/>
                </a:solidFill>
                <a:latin typeface="Arial" panose="020B0604020202020204" pitchFamily="34" charset="0"/>
              </a:rPr>
              <a:t>	</a:t>
            </a:r>
            <a:r>
              <a:rPr lang="pt-BR" altLang="pt-B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MEC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pt-B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Conceitos </a:t>
            </a:r>
            <a:r>
              <a:rPr lang="pt-BR" altLang="pt-BR" sz="4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PPGs</a:t>
            </a:r>
            <a:r>
              <a:rPr lang="pt-BR" altLang="pt-B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770A0AA9-9817-4958-93F4-17601A193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2586817"/>
            <a:ext cx="7704855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6858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0" fontAlgn="base" hangingPunct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pt-BR" alt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– 6 - Excelência - Inserção Internacional</a:t>
            </a:r>
          </a:p>
          <a:p>
            <a:pPr algn="l" eaLnBrk="1" hangingPunct="1"/>
            <a:r>
              <a:rPr lang="pt-BR" alt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5 - Muito Bom </a:t>
            </a:r>
          </a:p>
          <a:p>
            <a:pPr algn="l" eaLnBrk="1" hangingPunct="1"/>
            <a:r>
              <a:rPr lang="pt-BR" alt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 - Bom (mestrado consolidado)</a:t>
            </a:r>
          </a:p>
          <a:p>
            <a:pPr algn="l" eaLnBrk="1" hangingPunct="1"/>
            <a:r>
              <a:rPr lang="pt-BR" alt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3 - Regular (avaliação inicial)</a:t>
            </a:r>
          </a:p>
          <a:p>
            <a:pPr algn="l" eaLnBrk="1" hangingPunct="1"/>
            <a:r>
              <a:rPr lang="pt-BR" alt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1 - Não Recomendado</a:t>
            </a:r>
          </a:p>
        </p:txBody>
      </p:sp>
      <p:pic>
        <p:nvPicPr>
          <p:cNvPr id="7" name="Imagem 7">
            <a:extLst>
              <a:ext uri="{FF2B5EF4-FFF2-40B4-BE49-F238E27FC236}">
                <a16:creationId xmlns:a16="http://schemas.microsoft.com/office/drawing/2014/main" id="{D115D42A-B19A-401A-9246-2DC3DF4A2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534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823" y="437619"/>
            <a:ext cx="7085982" cy="62264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+mn-lt"/>
              </a:rPr>
              <a:t>PROPOSTAS E DESAFIOS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1410454" y="3737998"/>
            <a:ext cx="648072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BB632FB-B1DF-473E-B3AE-834FEBEFC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06523"/>
              </p:ext>
            </p:extLst>
          </p:nvPr>
        </p:nvGraphicFramePr>
        <p:xfrm>
          <a:off x="1011007" y="1386985"/>
          <a:ext cx="7121986" cy="4850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m 7">
            <a:extLst>
              <a:ext uri="{FF2B5EF4-FFF2-40B4-BE49-F238E27FC236}">
                <a16:creationId xmlns:a16="http://schemas.microsoft.com/office/drawing/2014/main" id="{985C66CE-4AB8-4B40-BA31-C1614C592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5344"/>
            <a:ext cx="6032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00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e">
  <a:themeElements>
    <a:clrScheme name="Vermelh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ombra Superior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666</Words>
  <Application>Microsoft Office PowerPoint</Application>
  <PresentationFormat>Apresentação na tela (4:3)</PresentationFormat>
  <Paragraphs>120</Paragraphs>
  <Slides>30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41" baseType="lpstr">
      <vt:lpstr>ＭＳ Ｐゴシック</vt:lpstr>
      <vt:lpstr>Abadi MT Condensed Extra Bold</vt:lpstr>
      <vt:lpstr>Arial</vt:lpstr>
      <vt:lpstr>Bookman Old Style</vt:lpstr>
      <vt:lpstr>Calibri</vt:lpstr>
      <vt:lpstr>Corbel</vt:lpstr>
      <vt:lpstr>Mangal</vt:lpstr>
      <vt:lpstr>Rockwell</vt:lpstr>
      <vt:lpstr>Tw Cen MT</vt:lpstr>
      <vt:lpstr>Wingdings 3</vt:lpstr>
      <vt:lpstr>Base</vt:lpstr>
      <vt:lpstr>A Parceria entre os setores público e privado na promoção da internacionalização da pesquisa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eu gostaria que tivessem me falado sobre o ppgd</vt:lpstr>
      <vt:lpstr>Apresentação do PowerPoint</vt:lpstr>
      <vt:lpstr>PROPOSTAS E DESAFIOS</vt:lpstr>
      <vt:lpstr>Internacionalização </vt:lpstr>
      <vt:lpstr>Apresentação do PowerPoint</vt:lpstr>
      <vt:lpstr>JCR / WoS / scopus</vt:lpstr>
      <vt:lpstr>PRODUÇÃO DOCENTE</vt:lpstr>
      <vt:lpstr>PRODUÇÃO CIENTÍFICA EM LIVROS: pontuação</vt:lpstr>
      <vt:lpstr>SUSTENTABILIDADE</vt:lpstr>
      <vt:lpstr>AGÊNCIA - GEF</vt:lpstr>
      <vt:lpstr>AGÊNCIA – GEF (2019)</vt:lpstr>
      <vt:lpstr>PROGRAMA PILOTO PARA A PROTEÇÃO DAS FLORESTAS TROPICAIS DO BRASIL – PPG7</vt:lpstr>
      <vt:lpstr>PROGRAMA DAS NAÇÕES UNIDAS  PARA O DESENVOLVIMENTO</vt:lpstr>
      <vt:lpstr>Apresentação do PowerPoint</vt:lpstr>
      <vt:lpstr> </vt:lpstr>
      <vt:lpstr>FUNDAÇÃO FORD – UNIVERSIDADES BRASILEIRAS</vt:lpstr>
      <vt:lpstr>EXEMPLO – DOAÇÕES PARA USP</vt:lpstr>
      <vt:lpstr>Apresentação do PowerPoint</vt:lpstr>
      <vt:lpstr>Apresentação do PowerPoint</vt:lpstr>
      <vt:lpstr>FuLbright</vt:lpstr>
      <vt:lpstr>Apresentação do PowerPoint</vt:lpstr>
      <vt:lpstr>Apresentação do PowerPoint</vt:lpstr>
      <vt:lpstr>II International Law Symposium: compliance and technology law</vt:lpstr>
      <vt:lpstr>MUITO 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Agências de Fomento  Pós-Graduação no Brasil  2018</dc:title>
  <dc:creator>Usuario</dc:creator>
  <cp:lastModifiedBy>Usuário do Windows</cp:lastModifiedBy>
  <cp:revision>82</cp:revision>
  <cp:lastPrinted>2019-08-15T14:25:16Z</cp:lastPrinted>
  <dcterms:created xsi:type="dcterms:W3CDTF">2018-08-21T02:19:04Z</dcterms:created>
  <dcterms:modified xsi:type="dcterms:W3CDTF">2019-09-06T15:24:20Z</dcterms:modified>
</cp:coreProperties>
</file>